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notesSlides/notesSlide1.xml" ContentType="application/vnd.openxmlformats-officedocument.presentationml.notesSlide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notesSlides/notesSlide2.xml" ContentType="application/vnd.openxmlformats-officedocument.presentationml.notesSlide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2" r:id="rId2"/>
  </p:sldMasterIdLst>
  <p:notesMasterIdLst>
    <p:notesMasterId r:id="rId16"/>
  </p:notesMasterIdLst>
  <p:sldIdLst>
    <p:sldId id="1432" r:id="rId3"/>
    <p:sldId id="1448" r:id="rId4"/>
    <p:sldId id="1449" r:id="rId5"/>
    <p:sldId id="1450" r:id="rId6"/>
    <p:sldId id="1451" r:id="rId7"/>
    <p:sldId id="1454" r:id="rId8"/>
    <p:sldId id="1457" r:id="rId9"/>
    <p:sldId id="1458" r:id="rId10"/>
    <p:sldId id="1459" r:id="rId11"/>
    <p:sldId id="1460" r:id="rId12"/>
    <p:sldId id="1461" r:id="rId13"/>
    <p:sldId id="1462" r:id="rId14"/>
    <p:sldId id="1447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haiFintech" initials="T" lastIdx="1" clrIdx="0"/>
  <p:cmAuthor id="2" name="Administrator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4D1F"/>
    <a:srgbClr val="FF5050"/>
    <a:srgbClr val="F34602"/>
    <a:srgbClr val="FED4CE"/>
    <a:srgbClr val="BFA067"/>
    <a:srgbClr val="4D2B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中度样式 4 - 强调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25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FEB790-9D8C-47A5-B55D-AA6A6CC1D444}" type="datetimeFigureOut">
              <a:rPr lang="zh-CN" altLang="en-US" smtClean="0"/>
              <a:t>2022/5/21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941D24-5B81-45FA-B9A5-D00D20123B6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2101B-0FD5-4902-89C1-D862E9559A3D}" type="datetimeFigureOut">
              <a:rPr lang="en-GB" smtClean="0"/>
              <a:t>21/05/2022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7A69C-A2EF-4FC9-96A3-CCCB3FB4142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2101B-0FD5-4902-89C1-D862E9559A3D}" type="datetimeFigureOut">
              <a:rPr lang="en-GB" smtClean="0"/>
              <a:t>21/05/2022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7A69C-A2EF-4FC9-96A3-CCCB3FB4142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2101B-0FD5-4902-89C1-D862E9559A3D}" type="datetimeFigureOut">
              <a:rPr lang="en-GB" smtClean="0"/>
              <a:t>21/05/2022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7A69C-A2EF-4FC9-96A3-CCCB3FB4142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占位符 3"/>
          <p:cNvSpPr>
            <a:spLocks noGrp="1"/>
          </p:cNvSpPr>
          <p:nvPr>
            <p:ph type="body" sz="quarter" idx="10" hasCustomPrompt="1"/>
          </p:nvPr>
        </p:nvSpPr>
        <p:spPr>
          <a:xfrm>
            <a:off x="431372" y="260648"/>
            <a:ext cx="6476553" cy="685464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buFontTx/>
              <a:buNone/>
              <a:defRPr sz="2665" b="1">
                <a:solidFill>
                  <a:srgbClr val="E52C29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defRPr>
            </a:lvl1pPr>
          </a:lstStyle>
          <a:p>
            <a:pPr marL="513715" marR="0" lvl="0" indent="-513715" algn="l" defTabSz="137033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1" lang="zh-CN" altLang="en-US" dirty="0"/>
              <a:t>单击此处添加标题</a:t>
            </a:r>
          </a:p>
        </p:txBody>
      </p:sp>
      <p:sp>
        <p:nvSpPr>
          <p:cNvPr id="5" name="矩形 4"/>
          <p:cNvSpPr/>
          <p:nvPr userDrawn="1"/>
        </p:nvSpPr>
        <p:spPr>
          <a:xfrm flipV="1">
            <a:off x="1" y="363354"/>
            <a:ext cx="143339" cy="480053"/>
          </a:xfrm>
          <a:prstGeom prst="rect">
            <a:avLst/>
          </a:prstGeom>
          <a:gradFill>
            <a:gsLst>
              <a:gs pos="0">
                <a:srgbClr val="FB025A"/>
              </a:gs>
              <a:gs pos="100000">
                <a:srgbClr val="FF5E02"/>
              </a:gs>
            </a:gsLst>
            <a:lin ang="81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 sz="2400" dirty="0">
              <a:solidFill>
                <a:schemeClr val="bg1"/>
              </a:solidFill>
            </a:endParaRPr>
          </a:p>
        </p:txBody>
      </p:sp>
      <p:pic>
        <p:nvPicPr>
          <p:cNvPr id="6" name="图片 5"/>
          <p:cNvPicPr>
            <a:picLocks noChangeAspect="1"/>
          </p:cNvPicPr>
          <p:nvPr userDrawn="1"/>
        </p:nvPicPr>
        <p:blipFill>
          <a:blip r:embed="rId2" cstate="screen"/>
          <a:stretch>
            <a:fillRect/>
          </a:stretch>
        </p:blipFill>
        <p:spPr>
          <a:xfrm>
            <a:off x="10463083" y="6034333"/>
            <a:ext cx="1426501" cy="59877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2101B-0FD5-4902-89C1-D862E9559A3D}" type="datetimeFigureOut">
              <a:rPr lang="en-GB" smtClean="0"/>
              <a:t>21/05/2022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7A69C-A2EF-4FC9-96A3-CCCB3FB4142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2101B-0FD5-4902-89C1-D862E9559A3D}" type="datetimeFigureOut">
              <a:rPr lang="en-GB" smtClean="0"/>
              <a:t>21/05/2022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7A69C-A2EF-4FC9-96A3-CCCB3FB4142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2101B-0FD5-4902-89C1-D862E9559A3D}" type="datetimeFigureOut">
              <a:rPr lang="en-GB" smtClean="0"/>
              <a:t>21/05/2022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7A69C-A2EF-4FC9-96A3-CCCB3FB4142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2101B-0FD5-4902-89C1-D862E9559A3D}" type="datetimeFigureOut">
              <a:rPr lang="en-GB" smtClean="0"/>
              <a:t>21/05/2022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7A69C-A2EF-4FC9-96A3-CCCB3FB4142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แก้ไขสไตล์ของข้อความต้นแบบ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แก้ไขสไตล์ของข้อความต้นแบบ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2101B-0FD5-4902-89C1-D862E9559A3D}" type="datetimeFigureOut">
              <a:rPr lang="en-GB" smtClean="0"/>
              <a:t>21/05/2022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7A69C-A2EF-4FC9-96A3-CCCB3FB4142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2101B-0FD5-4902-89C1-D862E9559A3D}" type="datetimeFigureOut">
              <a:rPr lang="en-GB" smtClean="0"/>
              <a:t>21/05/2022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7A69C-A2EF-4FC9-96A3-CCCB3FB4142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2101B-0FD5-4902-89C1-D862E9559A3D}" type="datetimeFigureOut">
              <a:rPr lang="en-GB" smtClean="0"/>
              <a:t>21/05/2022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7A69C-A2EF-4FC9-96A3-CCCB3FB4142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2101B-0FD5-4902-89C1-D862E9559A3D}" type="datetimeFigureOut">
              <a:rPr lang="en-GB" smtClean="0"/>
              <a:t>21/05/2022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7A69C-A2EF-4FC9-96A3-CCCB3FB4142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2101B-0FD5-4902-89C1-D862E9559A3D}" type="datetimeFigureOut">
              <a:rPr lang="en-GB" smtClean="0"/>
              <a:t>21/05/2022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7A69C-A2EF-4FC9-96A3-CCCB3FB4142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h-TH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2101B-0FD5-4902-89C1-D862E9559A3D}" type="datetimeFigureOut">
              <a:rPr lang="en-GB" smtClean="0"/>
              <a:t>21/05/2022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7A69C-A2EF-4FC9-96A3-CCCB3FB4142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2101B-0FD5-4902-89C1-D862E9559A3D}" type="datetimeFigureOut">
              <a:rPr lang="en-GB" smtClean="0"/>
              <a:t>21/05/2022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7A69C-A2EF-4FC9-96A3-CCCB3FB4142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2101B-0FD5-4902-89C1-D862E9559A3D}" type="datetimeFigureOut">
              <a:rPr lang="en-GB" smtClean="0"/>
              <a:t>21/05/2022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7A69C-A2EF-4FC9-96A3-CCCB3FB4142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占位符 3"/>
          <p:cNvSpPr>
            <a:spLocks noGrp="1"/>
          </p:cNvSpPr>
          <p:nvPr>
            <p:ph type="body" sz="quarter" idx="10" hasCustomPrompt="1"/>
          </p:nvPr>
        </p:nvSpPr>
        <p:spPr>
          <a:xfrm>
            <a:off x="431372" y="260648"/>
            <a:ext cx="6476553" cy="685464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buFontTx/>
              <a:buNone/>
              <a:defRPr sz="2665" b="1">
                <a:solidFill>
                  <a:srgbClr val="E52C29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defRPr>
            </a:lvl1pPr>
          </a:lstStyle>
          <a:p>
            <a:pPr marL="513715" marR="0" lvl="0" indent="-513715" algn="l" defTabSz="137033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1" lang="zh-CN" altLang="en-US" dirty="0"/>
              <a:t>单击此处添加标题</a:t>
            </a:r>
          </a:p>
        </p:txBody>
      </p:sp>
      <p:sp>
        <p:nvSpPr>
          <p:cNvPr id="5" name="矩形 4"/>
          <p:cNvSpPr/>
          <p:nvPr userDrawn="1"/>
        </p:nvSpPr>
        <p:spPr>
          <a:xfrm flipV="1">
            <a:off x="1" y="363354"/>
            <a:ext cx="143339" cy="480053"/>
          </a:xfrm>
          <a:prstGeom prst="rect">
            <a:avLst/>
          </a:prstGeom>
          <a:gradFill>
            <a:gsLst>
              <a:gs pos="0">
                <a:srgbClr val="FB025A"/>
              </a:gs>
              <a:gs pos="100000">
                <a:srgbClr val="FF5E02"/>
              </a:gs>
            </a:gsLst>
            <a:lin ang="81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 sz="2400" dirty="0">
              <a:solidFill>
                <a:schemeClr val="bg1"/>
              </a:solidFill>
            </a:endParaRPr>
          </a:p>
        </p:txBody>
      </p:sp>
      <p:pic>
        <p:nvPicPr>
          <p:cNvPr id="6" name="图片 5"/>
          <p:cNvPicPr>
            <a:picLocks noChangeAspect="1"/>
          </p:cNvPicPr>
          <p:nvPr userDrawn="1"/>
        </p:nvPicPr>
        <p:blipFill>
          <a:blip r:embed="rId2" cstate="screen"/>
          <a:stretch>
            <a:fillRect/>
          </a:stretch>
        </p:blipFill>
        <p:spPr>
          <a:xfrm>
            <a:off x="10463083" y="6034333"/>
            <a:ext cx="1426501" cy="59877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空白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2101B-0FD5-4902-89C1-D862E9559A3D}" type="datetimeFigureOut">
              <a:rPr lang="en-GB" smtClean="0"/>
              <a:t>21/05/2022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7A69C-A2EF-4FC9-96A3-CCCB3FB4142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2101B-0FD5-4902-89C1-D862E9559A3D}" type="datetimeFigureOut">
              <a:rPr lang="en-GB" smtClean="0"/>
              <a:t>21/05/2022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7A69C-A2EF-4FC9-96A3-CCCB3FB4142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แก้ไขสไตล์ของข้อความต้นแบบ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แก้ไขสไตล์ของข้อความต้นแบบ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2101B-0FD5-4902-89C1-D862E9559A3D}" type="datetimeFigureOut">
              <a:rPr lang="en-GB" smtClean="0"/>
              <a:t>21/05/2022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7A69C-A2EF-4FC9-96A3-CCCB3FB4142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2101B-0FD5-4902-89C1-D862E9559A3D}" type="datetimeFigureOut">
              <a:rPr lang="en-GB" smtClean="0"/>
              <a:t>21/05/2022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7A69C-A2EF-4FC9-96A3-CCCB3FB4142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2101B-0FD5-4902-89C1-D862E9559A3D}" type="datetimeFigureOut">
              <a:rPr lang="en-GB" smtClean="0"/>
              <a:t>21/05/2022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7A69C-A2EF-4FC9-96A3-CCCB3FB4142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2101B-0FD5-4902-89C1-D862E9559A3D}" type="datetimeFigureOut">
              <a:rPr lang="en-GB" smtClean="0"/>
              <a:t>21/05/2022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7A69C-A2EF-4FC9-96A3-CCCB3FB4142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h-TH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2101B-0FD5-4902-89C1-D862E9559A3D}" type="datetimeFigureOut">
              <a:rPr lang="en-GB" smtClean="0"/>
              <a:t>21/05/2022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7A69C-A2EF-4FC9-96A3-CCCB3FB4142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02101B-0FD5-4902-89C1-D862E9559A3D}" type="datetimeFigureOut">
              <a:rPr lang="en-GB" smtClean="0"/>
              <a:t>21/05/2022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D7A69C-A2EF-4FC9-96A3-CCCB3FB4142C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02101B-0FD5-4902-89C1-D862E9559A3D}" type="datetimeFigureOut">
              <a:rPr lang="en-GB" smtClean="0"/>
              <a:t>21/05/2022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D7A69C-A2EF-4FC9-96A3-CCCB3FB4142C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  <p:sldLayoutId id="2147483676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13" Type="http://schemas.openxmlformats.org/officeDocument/2006/relationships/image" Target="../media/image2.jpeg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12" Type="http://schemas.openxmlformats.org/officeDocument/2006/relationships/slideLayout" Target="../slideLayouts/slideLayout14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5" Type="http://schemas.openxmlformats.org/officeDocument/2006/relationships/tags" Target="../tags/tag5.xml"/><Relationship Id="rId10" Type="http://schemas.openxmlformats.org/officeDocument/2006/relationships/tags" Target="../tags/tag10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27.xml"/><Relationship Id="rId1" Type="http://schemas.openxmlformats.org/officeDocument/2006/relationships/tags" Target="../tags/tag25.xml"/><Relationship Id="rId5" Type="http://schemas.openxmlformats.org/officeDocument/2006/relationships/image" Target="../media/image4.png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7.xml"/><Relationship Id="rId1" Type="http://schemas.openxmlformats.org/officeDocument/2006/relationships/tags" Target="../tags/tag26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7.xml"/><Relationship Id="rId2" Type="http://schemas.openxmlformats.org/officeDocument/2006/relationships/tags" Target="../tags/tag28.xml"/><Relationship Id="rId1" Type="http://schemas.openxmlformats.org/officeDocument/2006/relationships/tags" Target="../tags/tag27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tags" Target="../tags/tag30.xml"/><Relationship Id="rId1" Type="http://schemas.openxmlformats.org/officeDocument/2006/relationships/tags" Target="../tags/tag29.xml"/><Relationship Id="rId6" Type="http://schemas.openxmlformats.org/officeDocument/2006/relationships/image" Target="../media/image12.png"/><Relationship Id="rId5" Type="http://schemas.openxmlformats.org/officeDocument/2006/relationships/image" Target="../media/image4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7.xml"/><Relationship Id="rId1" Type="http://schemas.openxmlformats.org/officeDocument/2006/relationships/tags" Target="../tags/tag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7.xml"/><Relationship Id="rId1" Type="http://schemas.openxmlformats.org/officeDocument/2006/relationships/tags" Target="../tags/tag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7.xml"/><Relationship Id="rId1" Type="http://schemas.openxmlformats.org/officeDocument/2006/relationships/tags" Target="../tags/tag14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6.png"/><Relationship Id="rId5" Type="http://schemas.openxmlformats.org/officeDocument/2006/relationships/image" Target="../media/image4.png"/><Relationship Id="rId4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7.xml"/><Relationship Id="rId1" Type="http://schemas.openxmlformats.org/officeDocument/2006/relationships/tags" Target="../tags/tag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7" Type="http://schemas.openxmlformats.org/officeDocument/2006/relationships/image" Target="../media/image4.png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6" Type="http://schemas.openxmlformats.org/officeDocument/2006/relationships/notesSlide" Target="../notesSlides/notesSlide1.xml"/><Relationship Id="rId5" Type="http://schemas.openxmlformats.org/officeDocument/2006/relationships/slideLayout" Target="../slideLayouts/slideLayout27.xml"/><Relationship Id="rId4" Type="http://schemas.openxmlformats.org/officeDocument/2006/relationships/tags" Target="../tags/tag2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7.xml"/><Relationship Id="rId1" Type="http://schemas.openxmlformats.org/officeDocument/2006/relationships/tags" Target="../tags/tag23.xml"/><Relationship Id="rId5" Type="http://schemas.openxmlformats.org/officeDocument/2006/relationships/image" Target="../media/image4.png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27.xml"/><Relationship Id="rId1" Type="http://schemas.openxmlformats.org/officeDocument/2006/relationships/tags" Target="../tags/tag24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图片 39" descr="00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06" y="0"/>
            <a:ext cx="12192000" cy="6858000"/>
          </a:xfrm>
          <a:prstGeom prst="rect">
            <a:avLst/>
          </a:prstGeom>
        </p:spPr>
      </p:pic>
      <p:cxnSp>
        <p:nvCxnSpPr>
          <p:cNvPr id="27" name="直接连接符 26"/>
          <p:cNvCxnSpPr/>
          <p:nvPr>
            <p:custDataLst>
              <p:tags r:id="rId2"/>
            </p:custDataLst>
          </p:nvPr>
        </p:nvCxnSpPr>
        <p:spPr>
          <a:xfrm>
            <a:off x="13264918" y="1483095"/>
            <a:ext cx="0" cy="1188056"/>
          </a:xfrm>
          <a:prstGeom prst="line">
            <a:avLst/>
          </a:prstGeom>
          <a:ln w="38100">
            <a:solidFill>
              <a:schemeClr val="lt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8" name="组合 37"/>
          <p:cNvGrpSpPr/>
          <p:nvPr/>
        </p:nvGrpSpPr>
        <p:grpSpPr>
          <a:xfrm rot="20580000">
            <a:off x="599440" y="1180465"/>
            <a:ext cx="1236980" cy="4023995"/>
            <a:chOff x="448" y="1091"/>
            <a:chExt cx="1948" cy="6337"/>
          </a:xfrm>
        </p:grpSpPr>
        <p:sp>
          <p:nvSpPr>
            <p:cNvPr id="20" name="椭圆 19"/>
            <p:cNvSpPr/>
            <p:nvPr>
              <p:custDataLst>
                <p:tags r:id="rId8"/>
              </p:custDataLst>
            </p:nvPr>
          </p:nvSpPr>
          <p:spPr>
            <a:xfrm>
              <a:off x="448" y="1091"/>
              <a:ext cx="119" cy="1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lt1"/>
                </a:solidFill>
              </a:endParaRPr>
            </a:p>
          </p:txBody>
        </p:sp>
        <p:cxnSp>
          <p:nvCxnSpPr>
            <p:cNvPr id="21" name="直接连接符 20"/>
            <p:cNvCxnSpPr/>
            <p:nvPr>
              <p:custDataLst>
                <p:tags r:id="rId9"/>
              </p:custDataLst>
            </p:nvPr>
          </p:nvCxnSpPr>
          <p:spPr>
            <a:xfrm>
              <a:off x="529" y="1159"/>
              <a:ext cx="1867" cy="1524"/>
            </a:xfrm>
            <a:prstGeom prst="line">
              <a:avLst/>
            </a:prstGeom>
            <a:ln>
              <a:solidFill>
                <a:schemeClr val="l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接连接符 22"/>
            <p:cNvCxnSpPr/>
            <p:nvPr>
              <p:custDataLst>
                <p:tags r:id="rId10"/>
              </p:custDataLst>
            </p:nvPr>
          </p:nvCxnSpPr>
          <p:spPr>
            <a:xfrm flipV="1">
              <a:off x="1484" y="2683"/>
              <a:ext cx="912" cy="663"/>
            </a:xfrm>
            <a:prstGeom prst="line">
              <a:avLst/>
            </a:prstGeom>
            <a:ln>
              <a:solidFill>
                <a:schemeClr val="lt1">
                  <a:alpha val="51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接连接符 27"/>
            <p:cNvCxnSpPr/>
            <p:nvPr>
              <p:custDataLst>
                <p:tags r:id="rId11"/>
              </p:custDataLst>
            </p:nvPr>
          </p:nvCxnSpPr>
          <p:spPr>
            <a:xfrm flipH="1">
              <a:off x="1286" y="3346"/>
              <a:ext cx="198" cy="4082"/>
            </a:xfrm>
            <a:prstGeom prst="line">
              <a:avLst/>
            </a:prstGeom>
            <a:ln>
              <a:gradFill>
                <a:gsLst>
                  <a:gs pos="0">
                    <a:srgbClr val="FFFFFF"/>
                  </a:gs>
                  <a:gs pos="100000">
                    <a:srgbClr val="D9D9D9">
                      <a:lumMod val="85000"/>
                      <a:alpha val="0"/>
                    </a:srgbClr>
                  </a:gs>
                </a:gsLst>
                <a:lin ang="2700000" scaled="0"/>
              </a:gra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组合 36"/>
          <p:cNvGrpSpPr/>
          <p:nvPr/>
        </p:nvGrpSpPr>
        <p:grpSpPr>
          <a:xfrm rot="17700000">
            <a:off x="10140315" y="2418715"/>
            <a:ext cx="2197735" cy="5097780"/>
            <a:chOff x="15460" y="4815"/>
            <a:chExt cx="2498" cy="5794"/>
          </a:xfrm>
        </p:grpSpPr>
        <p:sp>
          <p:nvSpPr>
            <p:cNvPr id="33" name="椭圆 32"/>
            <p:cNvSpPr/>
            <p:nvPr>
              <p:custDataLst>
                <p:tags r:id="rId4"/>
              </p:custDataLst>
            </p:nvPr>
          </p:nvSpPr>
          <p:spPr>
            <a:xfrm>
              <a:off x="15460" y="4815"/>
              <a:ext cx="119" cy="1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lt1"/>
                </a:solidFill>
              </a:endParaRPr>
            </a:p>
          </p:txBody>
        </p:sp>
        <p:cxnSp>
          <p:nvCxnSpPr>
            <p:cNvPr id="34" name="直接连接符 33"/>
            <p:cNvCxnSpPr/>
            <p:nvPr>
              <p:custDataLst>
                <p:tags r:id="rId5"/>
              </p:custDataLst>
            </p:nvPr>
          </p:nvCxnSpPr>
          <p:spPr>
            <a:xfrm>
              <a:off x="15541" y="4883"/>
              <a:ext cx="1867" cy="1524"/>
            </a:xfrm>
            <a:prstGeom prst="line">
              <a:avLst/>
            </a:prstGeom>
            <a:ln>
              <a:solidFill>
                <a:schemeClr val="lt1">
                  <a:alpha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直接连接符 34"/>
            <p:cNvCxnSpPr/>
            <p:nvPr>
              <p:custDataLst>
                <p:tags r:id="rId6"/>
              </p:custDataLst>
            </p:nvPr>
          </p:nvCxnSpPr>
          <p:spPr>
            <a:xfrm rot="3660000">
              <a:off x="16263" y="6831"/>
              <a:ext cx="1867" cy="1524"/>
            </a:xfrm>
            <a:prstGeom prst="line">
              <a:avLst/>
            </a:prstGeom>
            <a:ln>
              <a:solidFill>
                <a:schemeClr val="lt1">
                  <a:alpha val="51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直接连接符 35"/>
            <p:cNvCxnSpPr/>
            <p:nvPr>
              <p:custDataLst>
                <p:tags r:id="rId7"/>
              </p:custDataLst>
            </p:nvPr>
          </p:nvCxnSpPr>
          <p:spPr>
            <a:xfrm>
              <a:off x="16281" y="6827"/>
              <a:ext cx="1354" cy="3782"/>
            </a:xfrm>
            <a:prstGeom prst="line">
              <a:avLst/>
            </a:prstGeom>
            <a:ln>
              <a:gradFill>
                <a:gsLst>
                  <a:gs pos="15000">
                    <a:srgbClr val="D9D9D9">
                      <a:lumMod val="85000"/>
                      <a:alpha val="0"/>
                    </a:srgbClr>
                  </a:gs>
                  <a:gs pos="60000">
                    <a:srgbClr val="FFFFFF"/>
                  </a:gs>
                </a:gsLst>
                <a:lin ang="27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圆角矩形 41"/>
          <p:cNvSpPr/>
          <p:nvPr>
            <p:custDataLst>
              <p:tags r:id="rId3"/>
            </p:custDataLst>
          </p:nvPr>
        </p:nvSpPr>
        <p:spPr>
          <a:xfrm>
            <a:off x="4103582" y="866242"/>
            <a:ext cx="1233706" cy="1233706"/>
          </a:xfrm>
          <a:prstGeom prst="roundRect">
            <a:avLst/>
          </a:prstGeom>
          <a:noFill/>
          <a:ln>
            <a:noFill/>
          </a:ln>
          <a:effectLst>
            <a:outerShdw blurRad="165100" sx="110000" sy="110000" algn="ctr" rotWithShape="0">
              <a:srgbClr val="542804">
                <a:alpha val="2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9989" y="1323091"/>
            <a:ext cx="2262208" cy="776877"/>
          </a:xfrm>
          <a:prstGeom prst="rect">
            <a:avLst/>
          </a:prstGeom>
        </p:spPr>
      </p:pic>
      <p:sp>
        <p:nvSpPr>
          <p:cNvPr id="3" name="标题 2"/>
          <p:cNvSpPr>
            <a:spLocks noGrp="1"/>
          </p:cNvSpPr>
          <p:nvPr>
            <p:ph type="ctrTitle"/>
          </p:nvPr>
        </p:nvSpPr>
        <p:spPr>
          <a:xfrm>
            <a:off x="2171700" y="2727960"/>
            <a:ext cx="8202930" cy="1080135"/>
          </a:xfrm>
        </p:spPr>
        <p:txBody>
          <a:bodyPr anchor="b">
            <a:normAutofit/>
          </a:bodyPr>
          <a:lstStyle/>
          <a:p>
            <a:pPr algn="ctr"/>
            <a:r>
              <a:rPr lang="zh-CN" sz="3600" dirty="0">
                <a:solidFill>
                  <a:schemeClr val="bg1"/>
                </a:solidFill>
                <a:effectLst/>
                <a:latin typeface="微软雅黑" panose="020B0503020204020204" charset="-122"/>
                <a:ea typeface="微软雅黑" panose="020B0503020204020204" charset="-122"/>
              </a:rPr>
              <a:t>账单及结算</a:t>
            </a:r>
          </a:p>
        </p:txBody>
      </p:sp>
    </p:spTree>
    <p:custDataLst>
      <p:tags r:id="rId1"/>
    </p:custData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335915" y="4224655"/>
            <a:ext cx="7966075" cy="19932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>
              <a:lnSpc>
                <a:spcPct val="150000"/>
              </a:lnSpc>
              <a:buFont typeface="Wingdings" panose="05000000000000000000" charset="0"/>
              <a:buChar char="p"/>
            </a:pPr>
            <a:r>
              <a:rPr lang="zh-CN" altLang="en-US" sz="1400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入账金额：入账金额</a:t>
            </a:r>
            <a:r>
              <a:rPr lang="en-US" altLang="zh-CN" sz="1400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=</a:t>
            </a:r>
            <a:r>
              <a:rPr lang="zh-CN" altLang="en-US" sz="1400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实付金额</a:t>
            </a:r>
            <a:r>
              <a:rPr lang="en-US" altLang="zh-CN" sz="1400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+</a:t>
            </a:r>
            <a:r>
              <a:rPr lang="zh-CN" altLang="en-US" sz="1400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平台补贴</a:t>
            </a:r>
            <a:r>
              <a:rPr lang="en-US" altLang="zh-CN" sz="1400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-</a:t>
            </a:r>
            <a:r>
              <a:rPr lang="zh-CN" altLang="en-US" sz="1400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分期服务费</a:t>
            </a:r>
            <a:r>
              <a:rPr lang="en-US" altLang="zh-CN" sz="1400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-</a:t>
            </a:r>
            <a:r>
              <a:rPr lang="zh-CN" altLang="en-US" sz="1400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返现金额</a:t>
            </a:r>
            <a:r>
              <a:rPr lang="en-US" altLang="zh-CN" sz="1400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-</a:t>
            </a:r>
            <a:r>
              <a:rPr lang="zh-CN" altLang="en-US" sz="1400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平台服务费</a:t>
            </a:r>
          </a:p>
          <a:p>
            <a:pPr marL="285750" indent="-285750" algn="l">
              <a:lnSpc>
                <a:spcPct val="150000"/>
              </a:lnSpc>
              <a:buFont typeface="Wingdings" panose="05000000000000000000" charset="0"/>
              <a:buChar char="p"/>
            </a:pPr>
            <a:r>
              <a:rPr lang="zh-CN" altLang="en-US" sz="1400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实付金额：</a:t>
            </a:r>
            <a:r>
              <a:rPr sz="1400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商品金额+买家支付的运费-用户使用的全部优惠金额</a:t>
            </a:r>
          </a:p>
          <a:p>
            <a:pPr marL="285750" indent="-285750" algn="l">
              <a:lnSpc>
                <a:spcPct val="150000"/>
              </a:lnSpc>
              <a:buFont typeface="Wingdings" panose="05000000000000000000" charset="0"/>
              <a:buChar char="p"/>
            </a:pPr>
            <a:r>
              <a:rPr lang="zh-CN" altLang="en-US" sz="1400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分期服务费：无</a:t>
            </a:r>
          </a:p>
          <a:p>
            <a:pPr marL="285750" indent="-285750" algn="l">
              <a:lnSpc>
                <a:spcPct val="150000"/>
              </a:lnSpc>
              <a:buFont typeface="Wingdings" panose="05000000000000000000" charset="0"/>
              <a:buChar char="p"/>
            </a:pPr>
            <a:r>
              <a:rPr lang="zh-CN" altLang="en-US" sz="1400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平台补贴：平台级补贴优惠券、</a:t>
            </a:r>
            <a:r>
              <a:rPr lang="en-US" altLang="zh-CN" sz="1400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Tcion</a:t>
            </a:r>
            <a:r>
              <a:rPr lang="zh-CN" altLang="en-US" sz="1400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金币抵扣、</a:t>
            </a:r>
            <a:r>
              <a:rPr lang="en-US" altLang="zh-CN" sz="1400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cash reward(</a:t>
            </a:r>
            <a:r>
              <a:rPr lang="zh-CN" altLang="en-US" sz="1400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会员账号补贴</a:t>
            </a:r>
            <a:r>
              <a:rPr lang="en-US" altLang="zh-CN" sz="1400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)</a:t>
            </a:r>
            <a:r>
              <a:rPr lang="zh-CN" altLang="en-US" sz="1400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等</a:t>
            </a:r>
          </a:p>
          <a:p>
            <a:pPr marL="285750" indent="-285750" algn="l">
              <a:lnSpc>
                <a:spcPct val="150000"/>
              </a:lnSpc>
              <a:buFont typeface="Wingdings" panose="05000000000000000000" charset="0"/>
              <a:buChar char="p"/>
            </a:pPr>
            <a:r>
              <a:rPr lang="zh-CN" altLang="en-US" sz="1400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返现金额：通过分销推广渠道产生的订单，商家需按比例向分销用户支付返现金额</a:t>
            </a:r>
          </a:p>
          <a:p>
            <a:pPr marL="285750" indent="-285750" algn="l">
              <a:lnSpc>
                <a:spcPct val="150000"/>
              </a:lnSpc>
              <a:buFont typeface="Wingdings" panose="05000000000000000000" charset="0"/>
              <a:buChar char="p"/>
            </a:pPr>
            <a:r>
              <a:rPr lang="zh-CN" altLang="en-US" sz="1400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平台服务费</a:t>
            </a:r>
            <a:r>
              <a:rPr lang="en-US" altLang="zh-CN" sz="1400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=</a:t>
            </a:r>
            <a:r>
              <a:rPr lang="zh-CN" altLang="en-US" sz="1400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（实付金额</a:t>
            </a:r>
            <a:r>
              <a:rPr lang="en-US" altLang="zh-CN" sz="1400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+</a:t>
            </a:r>
            <a:r>
              <a:rPr lang="zh-CN" altLang="en-US" sz="1400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平台补贴 </a:t>
            </a:r>
            <a:r>
              <a:rPr lang="en-US" sz="1400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-</a:t>
            </a:r>
            <a:r>
              <a:rPr lang="zh-CN" altLang="en-US" sz="1400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分期服务费</a:t>
            </a:r>
            <a:r>
              <a:rPr lang="en-US" altLang="zh-CN" sz="1400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-</a:t>
            </a:r>
            <a:r>
              <a:rPr lang="zh-CN" altLang="en-US" sz="1400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返现金额）</a:t>
            </a:r>
            <a:r>
              <a:rPr lang="en-US" altLang="zh-CN" sz="1400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X</a:t>
            </a:r>
            <a:r>
              <a:rPr lang="zh-CN" altLang="en-US" sz="1400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（订单交易服务费费率）</a:t>
            </a:r>
          </a:p>
        </p:txBody>
      </p:sp>
      <p:pic>
        <p:nvPicPr>
          <p:cNvPr id="6" name="图片 5" descr="图片2"/>
          <p:cNvPicPr>
            <a:picLocks noChangeAspect="1"/>
          </p:cNvPicPr>
          <p:nvPr/>
        </p:nvPicPr>
        <p:blipFill>
          <a:blip r:embed="rId3"/>
          <a:srcRect b="8313"/>
          <a:stretch>
            <a:fillRect/>
          </a:stretch>
        </p:blipFill>
        <p:spPr>
          <a:xfrm>
            <a:off x="387985" y="1345565"/>
            <a:ext cx="11415395" cy="2353310"/>
          </a:xfrm>
          <a:prstGeom prst="rect">
            <a:avLst/>
          </a:prstGeom>
          <a:ln w="38100">
            <a:solidFill>
              <a:srgbClr val="F34602"/>
            </a:solidFill>
          </a:ln>
        </p:spPr>
      </p:pic>
      <p:pic>
        <p:nvPicPr>
          <p:cNvPr id="2" name="图片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600" y="2884170"/>
            <a:ext cx="10840720" cy="708025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>
          <a:xfrm>
            <a:off x="948690" y="2938780"/>
            <a:ext cx="815975" cy="1714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948690" y="3343275"/>
            <a:ext cx="815975" cy="1714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4977130" y="2934335"/>
            <a:ext cx="815975" cy="1714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矩形 8"/>
          <p:cNvSpPr/>
          <p:nvPr/>
        </p:nvSpPr>
        <p:spPr>
          <a:xfrm>
            <a:off x="4977130" y="3338830"/>
            <a:ext cx="815975" cy="1714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文本框 9"/>
          <p:cNvSpPr txBox="1"/>
          <p:nvPr/>
        </p:nvSpPr>
        <p:spPr>
          <a:xfrm>
            <a:off x="325755" y="3849370"/>
            <a:ext cx="22402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b="1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</a:rPr>
              <a:t>账单明细部分释义：</a:t>
            </a:r>
          </a:p>
        </p:txBody>
      </p:sp>
      <p:sp>
        <p:nvSpPr>
          <p:cNvPr id="12" name="矩形 11"/>
          <p:cNvSpPr/>
          <p:nvPr>
            <p:custDataLst>
              <p:tags r:id="rId1"/>
            </p:custDataLst>
          </p:nvPr>
        </p:nvSpPr>
        <p:spPr>
          <a:xfrm>
            <a:off x="0" y="0"/>
            <a:ext cx="12192000" cy="644525"/>
          </a:xfrm>
          <a:prstGeom prst="rect">
            <a:avLst/>
          </a:prstGeom>
          <a:gradFill>
            <a:gsLst>
              <a:gs pos="0">
                <a:srgbClr val="F34602"/>
              </a:gs>
              <a:gs pos="97000">
                <a:srgbClr val="FA6124">
                  <a:alpha val="80000"/>
                  <a:lumMod val="95000"/>
                  <a:lumOff val="5000"/>
                </a:srgbClr>
              </a:gs>
              <a:gs pos="100000">
                <a:srgbClr val="F34602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pic>
        <p:nvPicPr>
          <p:cNvPr id="15" name="图片 14" descr="图片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389870" y="33655"/>
            <a:ext cx="1689100" cy="577850"/>
          </a:xfrm>
          <a:prstGeom prst="rect">
            <a:avLst/>
          </a:prstGeom>
        </p:spPr>
      </p:pic>
      <p:sp>
        <p:nvSpPr>
          <p:cNvPr id="25" name="文本框 24"/>
          <p:cNvSpPr txBox="1"/>
          <p:nvPr/>
        </p:nvSpPr>
        <p:spPr>
          <a:xfrm>
            <a:off x="335280" y="88900"/>
            <a:ext cx="557974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lt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3</a:t>
            </a:r>
            <a:r>
              <a:rPr lang="zh-CN" altLang="en-US" sz="2800" b="1" dirty="0">
                <a:solidFill>
                  <a:schemeClr val="lt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、商家发起结算流程及注意事项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810895" y="1374775"/>
            <a:ext cx="6609080" cy="842010"/>
          </a:xfrm>
          <a:prstGeom prst="rect">
            <a:avLst/>
          </a:prstGeom>
          <a:solidFill>
            <a:srgbClr val="F3460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文本框 7"/>
          <p:cNvSpPr txBox="1"/>
          <p:nvPr/>
        </p:nvSpPr>
        <p:spPr>
          <a:xfrm>
            <a:off x="859155" y="1470025"/>
            <a:ext cx="653351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订单入账规则：</a:t>
            </a:r>
          </a:p>
          <a:p>
            <a:pPr algn="l"/>
            <a:r>
              <a:rPr lang="zh-CN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订单入账时间</a:t>
            </a:r>
            <a:r>
              <a:rPr lang="en-US" altLang="zh-CN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=</a:t>
            </a:r>
            <a:r>
              <a:rPr lang="zh-CN" altLang="en-US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物流派送完成</a:t>
            </a:r>
            <a:r>
              <a:rPr lang="en-US" altLang="zh-CN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(</a:t>
            </a:r>
            <a:r>
              <a:rPr lang="zh-CN" altLang="en-US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订单完成</a:t>
            </a:r>
            <a:r>
              <a:rPr lang="en-US" altLang="zh-CN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)+7</a:t>
            </a:r>
            <a:r>
              <a:rPr lang="zh-CN" altLang="en-US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天</a:t>
            </a:r>
            <a:r>
              <a:rPr lang="en-US" altLang="zh-CN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(</a:t>
            </a:r>
            <a:r>
              <a:rPr lang="zh-CN" altLang="en-US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用户未发起售后</a:t>
            </a:r>
            <a:r>
              <a:rPr lang="en-US" altLang="zh-CN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)</a:t>
            </a:r>
          </a:p>
        </p:txBody>
      </p:sp>
      <p:sp>
        <p:nvSpPr>
          <p:cNvPr id="22" name="文本框 21"/>
          <p:cNvSpPr txBox="1"/>
          <p:nvPr/>
        </p:nvSpPr>
        <p:spPr>
          <a:xfrm>
            <a:off x="859155" y="2424430"/>
            <a:ext cx="5204460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1600" b="1" dirty="0">
                <a:solidFill>
                  <a:schemeClr val="bg1"/>
                </a:solidFill>
                <a:highlight>
                  <a:srgbClr val="F54D1F"/>
                </a:highlight>
                <a:latin typeface="微软雅黑" panose="020B0503020204020204" charset="-122"/>
                <a:ea typeface="微软雅黑" panose="020B0503020204020204" charset="-122"/>
                <a:sym typeface="+mn-ea"/>
              </a:rPr>
              <a:t>订单入账时间受以下因素影响：</a:t>
            </a: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1</a:t>
            </a:r>
            <a:r>
              <a:rPr lang="zh-CN" altLang="en-US" sz="1600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、订单派送完成时间</a:t>
            </a: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2</a:t>
            </a:r>
            <a:r>
              <a:rPr lang="zh-CN" altLang="en-US" sz="1600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、客户发起售后时间</a:t>
            </a: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3</a:t>
            </a:r>
            <a:r>
              <a:rPr lang="zh-CN" altLang="en-US" sz="1600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、售后订单完结的时间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859155" y="4184650"/>
            <a:ext cx="5204460" cy="18955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1600" b="1" dirty="0">
                <a:solidFill>
                  <a:schemeClr val="bg1"/>
                </a:solidFill>
                <a:highlight>
                  <a:srgbClr val="F54D1F"/>
                </a:highlight>
                <a:latin typeface="微软雅黑" panose="020B0503020204020204" charset="-122"/>
                <a:ea typeface="微软雅黑" panose="020B0503020204020204" charset="-122"/>
                <a:sym typeface="+mn-ea"/>
              </a:rPr>
              <a:t>商家实际收到货款金额受以下因素影响：</a:t>
            </a:r>
          </a:p>
          <a:p>
            <a:pPr algn="l">
              <a:lnSpc>
                <a:spcPct val="150000"/>
              </a:lnSpc>
            </a:pPr>
            <a:r>
              <a:rPr lang="en-US" altLang="zh-CN" sz="1600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1</a:t>
            </a:r>
            <a:r>
              <a:rPr lang="zh-CN" altLang="en-US" sz="1600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、订单进账金额</a:t>
            </a:r>
          </a:p>
          <a:p>
            <a:pPr algn="l">
              <a:lnSpc>
                <a:spcPct val="150000"/>
              </a:lnSpc>
            </a:pPr>
            <a:r>
              <a:rPr lang="en-US" altLang="zh-CN" sz="1600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2</a:t>
            </a:r>
            <a:r>
              <a:rPr lang="zh-CN" altLang="en-US" sz="1600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、国际物流运费；订单转寄、改址</a:t>
            </a:r>
          </a:p>
          <a:p>
            <a:pPr algn="l">
              <a:lnSpc>
                <a:spcPct val="150000"/>
              </a:lnSpc>
            </a:pPr>
            <a:r>
              <a:rPr lang="en-US" altLang="zh-CN" sz="1600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3</a:t>
            </a:r>
            <a:r>
              <a:rPr lang="zh-CN" altLang="en-US" sz="1600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、</a:t>
            </a:r>
            <a:r>
              <a:rPr lang="en-US" altLang="zh-CN" sz="1600" dirty="0" err="1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Thisshop</a:t>
            </a:r>
            <a:r>
              <a:rPr lang="zh-CN" altLang="en-US" sz="1600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平台订单交易服务费</a:t>
            </a:r>
          </a:p>
          <a:p>
            <a:pPr algn="l">
              <a:lnSpc>
                <a:spcPct val="150000"/>
              </a:lnSpc>
            </a:pPr>
            <a:r>
              <a:rPr lang="en-US" altLang="zh-CN" sz="1600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4</a:t>
            </a:r>
            <a:r>
              <a:rPr lang="zh-CN" altLang="en-US" sz="1600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、订单退货退款</a:t>
            </a:r>
          </a:p>
        </p:txBody>
      </p:sp>
      <p:sp>
        <p:nvSpPr>
          <p:cNvPr id="12" name="矩形 11"/>
          <p:cNvSpPr/>
          <p:nvPr>
            <p:custDataLst>
              <p:tags r:id="rId1"/>
            </p:custDataLst>
          </p:nvPr>
        </p:nvSpPr>
        <p:spPr>
          <a:xfrm>
            <a:off x="0" y="0"/>
            <a:ext cx="12192000" cy="644525"/>
          </a:xfrm>
          <a:prstGeom prst="rect">
            <a:avLst/>
          </a:prstGeom>
          <a:gradFill>
            <a:gsLst>
              <a:gs pos="0">
                <a:srgbClr val="F34602"/>
              </a:gs>
              <a:gs pos="97000">
                <a:srgbClr val="FA6124">
                  <a:alpha val="80000"/>
                  <a:lumMod val="95000"/>
                  <a:lumOff val="5000"/>
                </a:srgbClr>
              </a:gs>
              <a:gs pos="100000">
                <a:srgbClr val="F34602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pic>
        <p:nvPicPr>
          <p:cNvPr id="15" name="图片 14" descr="图片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89870" y="33655"/>
            <a:ext cx="1689100" cy="577850"/>
          </a:xfrm>
          <a:prstGeom prst="rect">
            <a:avLst/>
          </a:prstGeom>
        </p:spPr>
      </p:pic>
      <p:sp>
        <p:nvSpPr>
          <p:cNvPr id="25" name="文本框 24"/>
          <p:cNvSpPr txBox="1"/>
          <p:nvPr/>
        </p:nvSpPr>
        <p:spPr>
          <a:xfrm>
            <a:off x="335280" y="88900"/>
            <a:ext cx="557974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lt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3</a:t>
            </a:r>
            <a:r>
              <a:rPr lang="zh-CN" altLang="en-US" sz="2800" b="1" dirty="0">
                <a:solidFill>
                  <a:schemeClr val="lt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、商家发起结算流程及注意事项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格 5"/>
          <p:cNvGraphicFramePr/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97386593"/>
              </p:ext>
            </p:extLst>
          </p:nvPr>
        </p:nvGraphicFramePr>
        <p:xfrm>
          <a:off x="382905" y="824865"/>
          <a:ext cx="11445876" cy="5369117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7010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231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922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92263">
                  <a:extLst>
                    <a:ext uri="{9D8B030D-6E8A-4147-A177-3AD203B41FA5}">
                      <a16:colId xmlns:a16="http://schemas.microsoft.com/office/drawing/2014/main" val="896917664"/>
                    </a:ext>
                  </a:extLst>
                </a:gridCol>
                <a:gridCol w="13555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8162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593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600" b="1">
                          <a:solidFill>
                            <a:schemeClr val="bg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序号</a:t>
                      </a:r>
                    </a:p>
                  </a:txBody>
                  <a:tcPr anchor="ctr">
                    <a:solidFill>
                      <a:srgbClr val="F3460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600">
                          <a:solidFill>
                            <a:schemeClr val="bg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问题</a:t>
                      </a:r>
                    </a:p>
                  </a:txBody>
                  <a:tcPr anchor="ctr">
                    <a:solidFill>
                      <a:srgbClr val="F34602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600">
                          <a:solidFill>
                            <a:schemeClr val="bg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解答</a:t>
                      </a:r>
                    </a:p>
                  </a:txBody>
                  <a:tcPr anchor="ctr">
                    <a:solidFill>
                      <a:srgbClr val="F3460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anchor="ctr">
                    <a:solidFill>
                      <a:srgbClr val="F3460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anchor="ctr">
                    <a:solidFill>
                      <a:srgbClr val="F3460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45">
                <a:tc rowSpan="4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2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</a:t>
                      </a:r>
                    </a:p>
                  </a:txBody>
                  <a:tcPr anchor="ctr">
                    <a:noFill/>
                  </a:tcPr>
                </a:tc>
                <a:tc rowSpan="4"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zh-CN" altLang="en-US" sz="120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物流费用如何支付？</a:t>
                      </a:r>
                      <a:endParaRPr lang="zh-CN" altLang="en-US" sz="12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200" b="1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跨境店铺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buNone/>
                      </a:pPr>
                      <a:endParaRPr lang="zh-CN" altLang="en-US" sz="1200" b="1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2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本地店铺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45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 anchor="ctr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0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使用</a:t>
                      </a:r>
                      <a:r>
                        <a:rPr lang="en-US" altLang="zh-CN" sz="10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XCE</a:t>
                      </a:r>
                      <a:r>
                        <a:rPr lang="zh-CN" altLang="en-US" sz="8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（跨境发货）</a:t>
                      </a:r>
                      <a:endParaRPr lang="en-US" altLang="zh-CN" sz="1000" b="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0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使用平台物流</a:t>
                      </a:r>
                      <a:r>
                        <a:rPr lang="zh-CN" altLang="en-US" sz="800" b="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（上门取件）</a:t>
                      </a:r>
                      <a:endParaRPr lang="en-US" altLang="zh-CN" sz="1000" b="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0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使用平台物流</a:t>
                      </a:r>
                      <a:endParaRPr lang="en-US" altLang="zh-CN" sz="1000" b="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000" b="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使用第三方物流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045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 anchor="ctr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000" b="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在系统中充值抵扣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0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从店铺回款中扣除</a:t>
                      </a:r>
                      <a:endParaRPr lang="en-US" altLang="zh-CN" sz="1000" b="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0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从店铺回款中扣除</a:t>
                      </a:r>
                      <a:endParaRPr lang="en-US" altLang="zh-CN" sz="1000" b="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000" b="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商家与物流方线下结算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045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 anchor="ctr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 anchor="ctr"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商家可联系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Thisshop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财务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@罗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小姐（微信号：Lololo7397）</a:t>
                      </a:r>
                    </a:p>
                    <a:p>
                      <a:pPr algn="ctr">
                        <a:buNone/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获取结算订单对应的物流费用</a:t>
                      </a:r>
                      <a:endParaRPr lang="zh-CN" altLang="en-US" sz="1200" b="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2009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2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zh-CN" altLang="en-US" sz="1200" b="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订单交易服务费是多少？</a:t>
                      </a:r>
                    </a:p>
                  </a:txBody>
                  <a:tcPr anchor="ctr">
                    <a:noFill/>
                  </a:tcPr>
                </a:tc>
                <a:tc gridSpan="4"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buNone/>
                      </a:pPr>
                      <a:r>
                        <a:rPr sz="1200" b="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开店时间＜90天</a:t>
                      </a:r>
                      <a:r>
                        <a:rPr lang="zh-CN" sz="1200" b="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：</a:t>
                      </a:r>
                      <a:r>
                        <a:rPr lang="en-US" altLang="zh-CN" sz="1200" b="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2%</a:t>
                      </a:r>
                      <a:r>
                        <a:rPr lang="zh-CN" altLang="en-US" sz="1200" b="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（跨境</a:t>
                      </a:r>
                      <a:r>
                        <a:rPr lang="en-US" altLang="zh-CN" sz="1200" b="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+</a:t>
                      </a:r>
                      <a:r>
                        <a:rPr lang="zh-CN" altLang="en-US" sz="1200" b="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本地）</a:t>
                      </a:r>
                      <a:endParaRPr lang="zh-CN" sz="1200" b="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buNone/>
                      </a:pPr>
                      <a:r>
                        <a:rPr lang="zh-CN" sz="1200" b="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开店时间</a:t>
                      </a:r>
                      <a:r>
                        <a:rPr lang="en-US" altLang="zh-CN" sz="1200" b="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≥90</a:t>
                      </a:r>
                      <a:r>
                        <a:rPr lang="zh-CN" altLang="en-US" sz="1200" b="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天：</a:t>
                      </a:r>
                      <a:r>
                        <a:rPr lang="en-US" altLang="zh-CN" sz="1200" b="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10%</a:t>
                      </a:r>
                      <a:r>
                        <a:rPr lang="zh-CN" altLang="en-US" sz="1200" b="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（跨境）</a:t>
                      </a:r>
                    </a:p>
                    <a:p>
                      <a:pPr algn="l">
                        <a:lnSpc>
                          <a:spcPct val="150000"/>
                        </a:lnSpc>
                        <a:buNone/>
                      </a:pPr>
                      <a:r>
                        <a:rPr lang="zh-CN" sz="12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开店时间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≥90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天：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6%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（本地）</a:t>
                      </a:r>
                      <a:endParaRPr lang="zh-CN" altLang="en-US" sz="1200" b="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165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200" b="1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3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zh-CN" altLang="en-US" sz="12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我想修改收款账号，如何操作？</a:t>
                      </a:r>
                    </a:p>
                  </a:txBody>
                  <a:tcPr anchor="ctr">
                    <a:noFill/>
                  </a:tcPr>
                </a:tc>
                <a:tc gridSpan="4"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1200" b="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店铺收款账号修改路径：登录店铺</a:t>
                      </a:r>
                      <a:r>
                        <a:rPr lang="en-US" altLang="zh-CN" sz="1200" b="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——</a:t>
                      </a:r>
                      <a:r>
                        <a:rPr lang="zh-CN" altLang="en-US" sz="1200" b="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店铺设置</a:t>
                      </a:r>
                      <a:r>
                        <a:rPr lang="en-US" altLang="zh-CN" sz="1200" b="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——</a:t>
                      </a:r>
                      <a:r>
                        <a:rPr lang="zh-CN" altLang="en-US" sz="1200" b="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账单结算</a:t>
                      </a:r>
                    </a:p>
                    <a:p>
                      <a:pPr algn="l">
                        <a:lnSpc>
                          <a:spcPct val="150000"/>
                        </a:lnSpc>
                        <a:buNone/>
                      </a:pPr>
                      <a:r>
                        <a:rPr lang="en-US" altLang="zh-CN" sz="1200" b="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30</a:t>
                      </a:r>
                      <a:r>
                        <a:rPr lang="zh-CN" altLang="en-US" sz="1200" b="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天内只能修改一次，请谨慎操作！</a:t>
                      </a:r>
                    </a:p>
                    <a:p>
                      <a:pPr algn="l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1200" b="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（平台按商家设置的</a:t>
                      </a:r>
                      <a:r>
                        <a:rPr lang="en-US" altLang="zh-CN" sz="1200" b="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“</a:t>
                      </a:r>
                      <a:r>
                        <a:rPr lang="zh-CN" altLang="en-US" sz="1200" b="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默认</a:t>
                      </a:r>
                      <a:r>
                        <a:rPr lang="en-US" altLang="zh-CN" sz="1200" b="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”</a:t>
                      </a:r>
                      <a:r>
                        <a:rPr lang="zh-CN" altLang="en-US" sz="1200" b="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收款账号打款，请在打款前确认收款账号是否正确）</a:t>
                      </a: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228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200" b="1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4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zh-CN" altLang="en-US" sz="12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若产生VAT、消费税（关税），费用由谁承担？</a:t>
                      </a:r>
                    </a:p>
                  </a:txBody>
                  <a:tcPr anchor="ctr">
                    <a:noFill/>
                  </a:tcPr>
                </a:tc>
                <a:tc gridSpan="4"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zh-CN" altLang="en-US" sz="12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商家承担；</a:t>
                      </a: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0165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200" b="1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5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zh-CN" altLang="en-US" sz="12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买家下单时支付了部分运费，产生退货时，运费会退回给买家吗？</a:t>
                      </a:r>
                    </a:p>
                  </a:txBody>
                  <a:tcPr anchor="ctr">
                    <a:noFill/>
                  </a:tcPr>
                </a:tc>
                <a:tc gridSpan="4"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1200" b="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客户签收包裹后申请退货，运费不退；</a:t>
                      </a:r>
                    </a:p>
                    <a:p>
                      <a:pPr algn="l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1200" b="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客户未收到包裹</a:t>
                      </a:r>
                      <a:r>
                        <a:rPr lang="en-US" altLang="zh-CN" sz="1200" b="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/</a:t>
                      </a:r>
                      <a:r>
                        <a:rPr lang="zh-CN" altLang="en-US" sz="1200" b="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拒签后申请退货，运费退回；</a:t>
                      </a: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0165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200" b="1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6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zh-CN" altLang="en-US" sz="12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买家退货，我想为买家垫付退运邮费，如何支付给买家？</a:t>
                      </a:r>
                    </a:p>
                  </a:txBody>
                  <a:tcPr anchor="ctr">
                    <a:noFill/>
                  </a:tcPr>
                </a:tc>
                <a:tc gridSpan="4"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zh-CN" altLang="en-US" sz="1200" b="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平台暂不支持转账交易，请商家自行与买家线下处理；</a:t>
                      </a: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12" name="矩形 11"/>
          <p:cNvSpPr/>
          <p:nvPr>
            <p:custDataLst>
              <p:tags r:id="rId2"/>
            </p:custDataLst>
          </p:nvPr>
        </p:nvSpPr>
        <p:spPr>
          <a:xfrm>
            <a:off x="0" y="0"/>
            <a:ext cx="12192000" cy="644525"/>
          </a:xfrm>
          <a:prstGeom prst="rect">
            <a:avLst/>
          </a:prstGeom>
          <a:gradFill>
            <a:gsLst>
              <a:gs pos="0">
                <a:srgbClr val="F34602"/>
              </a:gs>
              <a:gs pos="97000">
                <a:srgbClr val="FA6124">
                  <a:alpha val="80000"/>
                  <a:lumMod val="95000"/>
                  <a:lumOff val="5000"/>
                </a:srgbClr>
              </a:gs>
              <a:gs pos="100000">
                <a:srgbClr val="F34602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pic>
        <p:nvPicPr>
          <p:cNvPr id="2" name="图片 1" descr="图片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89870" y="33655"/>
            <a:ext cx="1689100" cy="577850"/>
          </a:xfrm>
          <a:prstGeom prst="rect">
            <a:avLst/>
          </a:prstGeom>
        </p:spPr>
      </p:pic>
      <p:sp>
        <p:nvSpPr>
          <p:cNvPr id="25" name="文本框 24"/>
          <p:cNvSpPr txBox="1"/>
          <p:nvPr/>
        </p:nvSpPr>
        <p:spPr>
          <a:xfrm>
            <a:off x="335280" y="88900"/>
            <a:ext cx="557974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chemeClr val="lt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4</a:t>
            </a:r>
            <a:r>
              <a:rPr lang="zh-CN" altLang="en-US" sz="2800" b="1" dirty="0">
                <a:solidFill>
                  <a:schemeClr val="lt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、常见问题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图片 39" descr="0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6" y="0"/>
            <a:ext cx="12192000" cy="6858000"/>
          </a:xfrm>
          <a:prstGeom prst="rect">
            <a:avLst/>
          </a:prstGeom>
        </p:spPr>
      </p:pic>
      <p:pic>
        <p:nvPicPr>
          <p:cNvPr id="2" name="图片 1" descr="图片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389870" y="33655"/>
            <a:ext cx="1689100" cy="577850"/>
          </a:xfrm>
          <a:prstGeom prst="rect">
            <a:avLst/>
          </a:prstGeom>
        </p:spPr>
      </p:pic>
      <p:pic>
        <p:nvPicPr>
          <p:cNvPr id="3" name="图片 2" descr="thisshop-白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6"/>
          <a:srcRect l="8657" t="33347" r="48088" b="36301"/>
          <a:stretch>
            <a:fillRect/>
          </a:stretch>
        </p:blipFill>
        <p:spPr>
          <a:xfrm>
            <a:off x="4794885" y="2446655"/>
            <a:ext cx="2018030" cy="1416050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文本框 13"/>
          <p:cNvSpPr txBox="1"/>
          <p:nvPr/>
        </p:nvSpPr>
        <p:spPr>
          <a:xfrm>
            <a:off x="1024255" y="2695575"/>
            <a:ext cx="4062095" cy="393700"/>
          </a:xfrm>
          <a:prstGeom prst="rect">
            <a:avLst/>
          </a:prstGeom>
          <a:solidFill>
            <a:srgbClr val="F34602"/>
          </a:solidFill>
          <a:ln w="12700">
            <a:prstDash val="solid"/>
          </a:ln>
        </p:spPr>
        <p:txBody>
          <a:bodyPr anchor="b" anchorCtr="0"/>
          <a:lstStyle/>
          <a:p>
            <a:pPr>
              <a:lnSpc>
                <a:spcPct val="150000"/>
              </a:lnSpc>
            </a:pPr>
            <a:r>
              <a:rPr lang="en-US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1</a:t>
            </a:r>
            <a:r>
              <a:rPr lang="zh-CN" altLang="en-US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、</a:t>
            </a:r>
            <a:r>
              <a:rPr lang="en-US" altLang="zh-CN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Thisshop</a:t>
            </a:r>
            <a:r>
              <a:rPr lang="zh-CN" altLang="en-US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对账结算规则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1024255" y="4403725"/>
            <a:ext cx="4062095" cy="393700"/>
          </a:xfrm>
          <a:prstGeom prst="rect">
            <a:avLst/>
          </a:prstGeom>
          <a:solidFill>
            <a:srgbClr val="F34602"/>
          </a:solidFill>
          <a:ln w="12700">
            <a:prstDash val="solid"/>
          </a:ln>
        </p:spPr>
        <p:txBody>
          <a:bodyPr anchor="b" anchorCtr="0"/>
          <a:lstStyle/>
          <a:p>
            <a:pPr>
              <a:lnSpc>
                <a:spcPct val="150000"/>
              </a:lnSpc>
            </a:pPr>
            <a:r>
              <a:rPr lang="en-US" altLang="zh-CN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4</a:t>
            </a:r>
            <a:r>
              <a:rPr lang="zh-CN" altLang="en-US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、常见问题</a:t>
            </a:r>
            <a:r>
              <a:rPr lang="en-US" altLang="zh-CN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Q&amp;A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026160" y="3856990"/>
            <a:ext cx="4062095" cy="393700"/>
          </a:xfrm>
          <a:prstGeom prst="rect">
            <a:avLst/>
          </a:prstGeom>
          <a:solidFill>
            <a:srgbClr val="F34602"/>
          </a:solidFill>
          <a:ln w="12700">
            <a:prstDash val="solid"/>
          </a:ln>
        </p:spPr>
        <p:txBody>
          <a:bodyPr anchor="b" anchorCtr="0"/>
          <a:lstStyle/>
          <a:p>
            <a:pPr>
              <a:lnSpc>
                <a:spcPct val="150000"/>
              </a:lnSpc>
            </a:pPr>
            <a:r>
              <a:rPr lang="en-US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3</a:t>
            </a:r>
            <a:r>
              <a:rPr lang="zh-CN" altLang="en-US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、商家发起结算流程及注意事项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024255" y="3268980"/>
            <a:ext cx="4062095" cy="393700"/>
          </a:xfrm>
          <a:prstGeom prst="rect">
            <a:avLst/>
          </a:prstGeom>
          <a:solidFill>
            <a:srgbClr val="F34602"/>
          </a:solidFill>
          <a:ln w="12700">
            <a:prstDash val="solid"/>
          </a:ln>
        </p:spPr>
        <p:txBody>
          <a:bodyPr anchor="b" anchorCtr="0"/>
          <a:lstStyle/>
          <a:p>
            <a:pPr>
              <a:lnSpc>
                <a:spcPct val="150000"/>
              </a:lnSpc>
            </a:pPr>
            <a:r>
              <a:rPr lang="en-US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2</a:t>
            </a:r>
            <a:r>
              <a:rPr lang="zh-CN" altLang="en-US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、设置店铺收款账号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1026219" y="1379000"/>
            <a:ext cx="3836659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</a:rPr>
              <a:t>目录</a:t>
            </a:r>
          </a:p>
        </p:txBody>
      </p:sp>
      <p:sp>
        <p:nvSpPr>
          <p:cNvPr id="7" name="矩形 6"/>
          <p:cNvSpPr/>
          <p:nvPr>
            <p:custDataLst>
              <p:tags r:id="rId1"/>
            </p:custDataLst>
          </p:nvPr>
        </p:nvSpPr>
        <p:spPr>
          <a:xfrm>
            <a:off x="0" y="0"/>
            <a:ext cx="12192000" cy="644525"/>
          </a:xfrm>
          <a:prstGeom prst="rect">
            <a:avLst/>
          </a:prstGeom>
          <a:gradFill>
            <a:gsLst>
              <a:gs pos="0">
                <a:srgbClr val="F34602"/>
              </a:gs>
              <a:gs pos="97000">
                <a:srgbClr val="FA6124">
                  <a:alpha val="80000"/>
                  <a:lumMod val="95000"/>
                  <a:lumOff val="5000"/>
                </a:srgbClr>
              </a:gs>
              <a:gs pos="100000">
                <a:srgbClr val="F34602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pic>
        <p:nvPicPr>
          <p:cNvPr id="29" name="图片 28" descr="图片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89870" y="33655"/>
            <a:ext cx="1689100" cy="57785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圆角矩形 53"/>
          <p:cNvSpPr/>
          <p:nvPr/>
        </p:nvSpPr>
        <p:spPr>
          <a:xfrm>
            <a:off x="10072370" y="1289685"/>
            <a:ext cx="1236980" cy="664845"/>
          </a:xfrm>
          <a:prstGeom prst="roundRect">
            <a:avLst/>
          </a:prstGeom>
          <a:solidFill>
            <a:srgbClr val="F3460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3" name="圆角矩形 52"/>
          <p:cNvSpPr/>
          <p:nvPr/>
        </p:nvSpPr>
        <p:spPr>
          <a:xfrm>
            <a:off x="8488680" y="1289685"/>
            <a:ext cx="1236980" cy="664845"/>
          </a:xfrm>
          <a:prstGeom prst="roundRect">
            <a:avLst/>
          </a:prstGeom>
          <a:solidFill>
            <a:srgbClr val="F3460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2" name="圆角矩形 51"/>
          <p:cNvSpPr/>
          <p:nvPr/>
        </p:nvSpPr>
        <p:spPr>
          <a:xfrm>
            <a:off x="6964680" y="1289685"/>
            <a:ext cx="1236980" cy="664845"/>
          </a:xfrm>
          <a:prstGeom prst="roundRect">
            <a:avLst/>
          </a:prstGeom>
          <a:solidFill>
            <a:srgbClr val="F3460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" name="直接连接符 1"/>
          <p:cNvCxnSpPr/>
          <p:nvPr/>
        </p:nvCxnSpPr>
        <p:spPr>
          <a:xfrm>
            <a:off x="149225" y="1636395"/>
            <a:ext cx="11490325" cy="0"/>
          </a:xfrm>
          <a:prstGeom prst="line">
            <a:avLst/>
          </a:prstGeom>
          <a:ln w="28575">
            <a:solidFill>
              <a:srgbClr val="F3460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圆角矩形 2"/>
          <p:cNvSpPr/>
          <p:nvPr/>
        </p:nvSpPr>
        <p:spPr>
          <a:xfrm>
            <a:off x="549910" y="1102360"/>
            <a:ext cx="1236980" cy="1040130"/>
          </a:xfrm>
          <a:prstGeom prst="roundRect">
            <a:avLst/>
          </a:prstGeom>
          <a:solidFill>
            <a:srgbClr val="F3460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697865" y="1477645"/>
            <a:ext cx="94170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14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买家下单</a:t>
            </a:r>
          </a:p>
        </p:txBody>
      </p:sp>
      <p:sp>
        <p:nvSpPr>
          <p:cNvPr id="9" name="圆角矩形 8"/>
          <p:cNvSpPr/>
          <p:nvPr/>
        </p:nvSpPr>
        <p:spPr>
          <a:xfrm>
            <a:off x="2172335" y="1102360"/>
            <a:ext cx="1236980" cy="1040130"/>
          </a:xfrm>
          <a:prstGeom prst="roundRect">
            <a:avLst/>
          </a:prstGeom>
          <a:solidFill>
            <a:srgbClr val="F3460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文本框 9"/>
          <p:cNvSpPr txBox="1"/>
          <p:nvPr/>
        </p:nvSpPr>
        <p:spPr>
          <a:xfrm>
            <a:off x="2320290" y="1477645"/>
            <a:ext cx="94170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sz="14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商家发货</a:t>
            </a:r>
          </a:p>
        </p:txBody>
      </p:sp>
      <p:sp>
        <p:nvSpPr>
          <p:cNvPr id="17" name="圆角矩形 16"/>
          <p:cNvSpPr/>
          <p:nvPr/>
        </p:nvSpPr>
        <p:spPr>
          <a:xfrm>
            <a:off x="3799205" y="1102360"/>
            <a:ext cx="1236980" cy="1040130"/>
          </a:xfrm>
          <a:prstGeom prst="roundRect">
            <a:avLst/>
          </a:prstGeom>
          <a:solidFill>
            <a:srgbClr val="F3460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文本框 17"/>
          <p:cNvSpPr txBox="1"/>
          <p:nvPr/>
        </p:nvSpPr>
        <p:spPr>
          <a:xfrm>
            <a:off x="3947160" y="1477645"/>
            <a:ext cx="94170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sz="14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买家签收</a:t>
            </a:r>
          </a:p>
        </p:txBody>
      </p:sp>
      <p:sp>
        <p:nvSpPr>
          <p:cNvPr id="19" name="圆角矩形 18"/>
          <p:cNvSpPr/>
          <p:nvPr/>
        </p:nvSpPr>
        <p:spPr>
          <a:xfrm>
            <a:off x="5464175" y="1289685"/>
            <a:ext cx="1236980" cy="664845"/>
          </a:xfrm>
          <a:prstGeom prst="roundRect">
            <a:avLst/>
          </a:prstGeom>
          <a:solidFill>
            <a:srgbClr val="F3460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文本框 19"/>
          <p:cNvSpPr txBox="1"/>
          <p:nvPr/>
        </p:nvSpPr>
        <p:spPr>
          <a:xfrm>
            <a:off x="5612130" y="1477645"/>
            <a:ext cx="94170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sz="14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订单入账</a:t>
            </a:r>
          </a:p>
        </p:txBody>
      </p:sp>
      <p:sp>
        <p:nvSpPr>
          <p:cNvPr id="22" name="文本框 21"/>
          <p:cNvSpPr txBox="1"/>
          <p:nvPr/>
        </p:nvSpPr>
        <p:spPr>
          <a:xfrm>
            <a:off x="8636000" y="1375410"/>
            <a:ext cx="94170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sz="14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商家提交结算申请</a:t>
            </a:r>
          </a:p>
        </p:txBody>
      </p:sp>
      <p:sp>
        <p:nvSpPr>
          <p:cNvPr id="24" name="文本框 23"/>
          <p:cNvSpPr txBox="1"/>
          <p:nvPr/>
        </p:nvSpPr>
        <p:spPr>
          <a:xfrm>
            <a:off x="10219690" y="1375410"/>
            <a:ext cx="94170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14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财务核对并打款</a:t>
            </a:r>
          </a:p>
        </p:txBody>
      </p:sp>
      <p:sp>
        <p:nvSpPr>
          <p:cNvPr id="28" name="文本框 27"/>
          <p:cNvSpPr txBox="1"/>
          <p:nvPr/>
        </p:nvSpPr>
        <p:spPr>
          <a:xfrm>
            <a:off x="705485" y="2618740"/>
            <a:ext cx="94170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1400" b="1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待发货</a:t>
            </a:r>
          </a:p>
        </p:txBody>
      </p:sp>
      <p:sp>
        <p:nvSpPr>
          <p:cNvPr id="29" name="文本框 28"/>
          <p:cNvSpPr txBox="1"/>
          <p:nvPr/>
        </p:nvSpPr>
        <p:spPr>
          <a:xfrm>
            <a:off x="2205990" y="2618740"/>
            <a:ext cx="94170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1400" b="1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待收货</a:t>
            </a:r>
          </a:p>
        </p:txBody>
      </p:sp>
      <p:sp>
        <p:nvSpPr>
          <p:cNvPr id="31" name="文本框 30"/>
          <p:cNvSpPr txBox="1"/>
          <p:nvPr/>
        </p:nvSpPr>
        <p:spPr>
          <a:xfrm>
            <a:off x="3938905" y="2618740"/>
            <a:ext cx="94170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1400" b="1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完成</a:t>
            </a:r>
          </a:p>
        </p:txBody>
      </p:sp>
      <p:sp>
        <p:nvSpPr>
          <p:cNvPr id="40" name="文本框 39"/>
          <p:cNvSpPr txBox="1"/>
          <p:nvPr/>
        </p:nvSpPr>
        <p:spPr>
          <a:xfrm>
            <a:off x="7112635" y="1483360"/>
            <a:ext cx="94170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sz="14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系统出账</a:t>
            </a:r>
          </a:p>
        </p:txBody>
      </p:sp>
      <p:sp>
        <p:nvSpPr>
          <p:cNvPr id="42" name="文本框 41"/>
          <p:cNvSpPr txBox="1"/>
          <p:nvPr/>
        </p:nvSpPr>
        <p:spPr>
          <a:xfrm>
            <a:off x="2666365" y="3657600"/>
            <a:ext cx="659828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sz="12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平台</a:t>
            </a:r>
            <a:r>
              <a:rPr lang="zh-CN" sz="12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通过</a:t>
            </a:r>
            <a:r>
              <a:rPr lang="en-US" altLang="zh-CN" sz="12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“</a:t>
            </a:r>
            <a:r>
              <a:rPr lang="zh-CN" altLang="en-US" sz="12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银行</a:t>
            </a:r>
            <a:r>
              <a:rPr lang="zh-CN" sz="12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转账</a:t>
            </a:r>
            <a:r>
              <a:rPr lang="en-US" altLang="zh-CN" sz="12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”</a:t>
            </a:r>
            <a:r>
              <a:rPr lang="zh-CN" sz="12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的形式进行打款。打款币种为：人民币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549910" y="3657600"/>
            <a:ext cx="1898650" cy="306705"/>
          </a:xfrm>
          <a:prstGeom prst="rect">
            <a:avLst/>
          </a:prstGeom>
          <a:solidFill>
            <a:srgbClr val="F34602"/>
          </a:solidFill>
        </p:spPr>
        <p:txBody>
          <a:bodyPr wrap="square" rtlCol="0">
            <a:spAutoFit/>
          </a:bodyPr>
          <a:lstStyle/>
          <a:p>
            <a:pPr algn="l"/>
            <a:r>
              <a:rPr lang="zh-CN" sz="14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平台打款方式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549910" y="4191635"/>
            <a:ext cx="1898650" cy="523220"/>
          </a:xfrm>
          <a:prstGeom prst="rect">
            <a:avLst/>
          </a:prstGeom>
          <a:solidFill>
            <a:srgbClr val="F34602"/>
          </a:solidFill>
        </p:spPr>
        <p:txBody>
          <a:bodyPr wrap="square" rtlCol="0">
            <a:spAutoFit/>
          </a:bodyPr>
          <a:lstStyle/>
          <a:p>
            <a:pPr algn="l"/>
            <a:r>
              <a:rPr lang="zh-CN" altLang="en-US" sz="14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订单交易服务费</a:t>
            </a:r>
            <a:r>
              <a:rPr sz="1400" b="1" dirty="0" err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收费标准</a:t>
            </a:r>
            <a:endParaRPr lang="zh-CN" sz="1400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533717" y="5131971"/>
            <a:ext cx="1899920" cy="306705"/>
          </a:xfrm>
          <a:prstGeom prst="rect">
            <a:avLst/>
          </a:prstGeom>
          <a:solidFill>
            <a:srgbClr val="F34602"/>
          </a:solidFill>
        </p:spPr>
        <p:txBody>
          <a:bodyPr wrap="square" rtlCol="0">
            <a:spAutoFit/>
          </a:bodyPr>
          <a:lstStyle/>
          <a:p>
            <a:pPr algn="l"/>
            <a:r>
              <a:rPr lang="zh-CN" sz="14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平台打款时间</a:t>
            </a:r>
          </a:p>
        </p:txBody>
      </p:sp>
      <p:sp>
        <p:nvSpPr>
          <p:cNvPr id="16" name="文本框 15"/>
          <p:cNvSpPr txBox="1"/>
          <p:nvPr/>
        </p:nvSpPr>
        <p:spPr>
          <a:xfrm>
            <a:off x="2666365" y="5000948"/>
            <a:ext cx="5259070" cy="890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en-US" altLang="zh-CN" sz="12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1-15</a:t>
            </a:r>
            <a:r>
              <a:rPr lang="zh-CN" altLang="en-US" sz="12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日账单打款时间：当月</a:t>
            </a:r>
            <a:r>
              <a:rPr lang="en-US" altLang="zh-CN" sz="12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25-30</a:t>
            </a:r>
            <a:r>
              <a:rPr lang="zh-CN" altLang="en-US" sz="12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日</a:t>
            </a:r>
          </a:p>
          <a:p>
            <a:pPr algn="l">
              <a:lnSpc>
                <a:spcPct val="150000"/>
              </a:lnSpc>
            </a:pPr>
            <a:r>
              <a:rPr lang="en-US" altLang="zh-CN" sz="12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16-</a:t>
            </a:r>
            <a:r>
              <a:rPr lang="zh-CN" altLang="en-US" sz="12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月末账单打款时间：次月</a:t>
            </a:r>
            <a:r>
              <a:rPr lang="en-US" altLang="zh-CN" sz="12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10-15</a:t>
            </a:r>
            <a:r>
              <a:rPr lang="zh-CN" altLang="en-US" sz="12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日</a:t>
            </a:r>
          </a:p>
          <a:p>
            <a:pPr algn="l">
              <a:lnSpc>
                <a:spcPct val="150000"/>
              </a:lnSpc>
            </a:pPr>
            <a:r>
              <a:rPr lang="zh-CN" altLang="en-US" sz="11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（</a:t>
            </a:r>
            <a:r>
              <a:rPr sz="11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如</a:t>
            </a:r>
            <a:r>
              <a:rPr lang="zh-CN" sz="11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遇周末、法定假期则顺延至下一工作日；</a:t>
            </a:r>
            <a:r>
              <a:rPr sz="11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特殊</a:t>
            </a:r>
            <a:r>
              <a:rPr lang="zh-CN" sz="11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情况</a:t>
            </a:r>
            <a:r>
              <a:rPr sz="11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会另行通知</a:t>
            </a:r>
            <a:r>
              <a:rPr lang="zh-CN" sz="11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）</a:t>
            </a:r>
          </a:p>
        </p:txBody>
      </p:sp>
      <p:sp>
        <p:nvSpPr>
          <p:cNvPr id="26" name="文本框 25"/>
          <p:cNvSpPr txBox="1"/>
          <p:nvPr/>
        </p:nvSpPr>
        <p:spPr>
          <a:xfrm>
            <a:off x="2676842" y="4091206"/>
            <a:ext cx="8217535" cy="8703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sz="12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只</a:t>
            </a:r>
            <a:r>
              <a:rPr sz="1200" dirty="0" err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针对店铺已完成的订单收取</a:t>
            </a:r>
            <a:r>
              <a:rPr lang="zh-CN" altLang="en-US" sz="12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订单交易服务费</a:t>
            </a:r>
            <a:endParaRPr sz="1200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2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退货退款</a:t>
            </a:r>
            <a:r>
              <a:rPr lang="zh-CN" sz="12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成功</a:t>
            </a:r>
            <a:r>
              <a:rPr sz="1200" dirty="0" err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的订单不收取</a:t>
            </a:r>
            <a:r>
              <a:rPr lang="zh-CN" altLang="en-US" sz="12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订单交易服务费</a:t>
            </a:r>
            <a:endParaRPr sz="1200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marL="285750" indent="-285750" algn="l">
              <a:lnSpc>
                <a:spcPct val="150000"/>
              </a:lnSpc>
            </a:pPr>
            <a:r>
              <a:rPr sz="10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（</a:t>
            </a:r>
            <a:r>
              <a:rPr sz="1000" dirty="0" err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注：Thisshop保留</a:t>
            </a:r>
            <a:r>
              <a:rPr lang="zh-CN" altLang="en-US" sz="10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订单交易服务费</a:t>
            </a:r>
            <a:r>
              <a:rPr sz="1000" dirty="0" err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收费最终解释权，不排除收费标准调整的情况</a:t>
            </a:r>
            <a:r>
              <a:rPr sz="10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，</a:t>
            </a:r>
            <a:r>
              <a:rPr lang="zh-CN" sz="10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此标准</a:t>
            </a:r>
            <a:r>
              <a:rPr sz="10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适用至Thisshop发布新收费标准时）</a:t>
            </a:r>
          </a:p>
        </p:txBody>
      </p:sp>
      <p:cxnSp>
        <p:nvCxnSpPr>
          <p:cNvPr id="33" name="直接连接符 32"/>
          <p:cNvCxnSpPr/>
          <p:nvPr/>
        </p:nvCxnSpPr>
        <p:spPr>
          <a:xfrm flipH="1">
            <a:off x="1861820" y="2427605"/>
            <a:ext cx="8890" cy="713105"/>
          </a:xfrm>
          <a:prstGeom prst="line">
            <a:avLst/>
          </a:prstGeom>
          <a:ln w="28575">
            <a:solidFill>
              <a:srgbClr val="F3460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接连接符 33"/>
          <p:cNvCxnSpPr/>
          <p:nvPr/>
        </p:nvCxnSpPr>
        <p:spPr>
          <a:xfrm flipH="1">
            <a:off x="3591560" y="2427605"/>
            <a:ext cx="8890" cy="713105"/>
          </a:xfrm>
          <a:prstGeom prst="line">
            <a:avLst/>
          </a:prstGeom>
          <a:ln w="28575">
            <a:solidFill>
              <a:srgbClr val="F3460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接连接符 36"/>
          <p:cNvCxnSpPr/>
          <p:nvPr/>
        </p:nvCxnSpPr>
        <p:spPr>
          <a:xfrm flipH="1">
            <a:off x="5253990" y="2252345"/>
            <a:ext cx="12700" cy="1018540"/>
          </a:xfrm>
          <a:prstGeom prst="line">
            <a:avLst/>
          </a:prstGeom>
          <a:ln w="28575">
            <a:solidFill>
              <a:srgbClr val="F3460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接连接符 37"/>
          <p:cNvCxnSpPr/>
          <p:nvPr/>
        </p:nvCxnSpPr>
        <p:spPr>
          <a:xfrm flipH="1">
            <a:off x="11271885" y="2252345"/>
            <a:ext cx="12700" cy="1018540"/>
          </a:xfrm>
          <a:prstGeom prst="line">
            <a:avLst/>
          </a:prstGeom>
          <a:ln w="28575">
            <a:solidFill>
              <a:srgbClr val="F3460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接连接符 50"/>
          <p:cNvCxnSpPr/>
          <p:nvPr/>
        </p:nvCxnSpPr>
        <p:spPr>
          <a:xfrm flipH="1">
            <a:off x="583565" y="2427605"/>
            <a:ext cx="8890" cy="713105"/>
          </a:xfrm>
          <a:prstGeom prst="line">
            <a:avLst/>
          </a:prstGeom>
          <a:ln w="28575">
            <a:solidFill>
              <a:srgbClr val="F3460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文本框 26"/>
          <p:cNvSpPr txBox="1"/>
          <p:nvPr/>
        </p:nvSpPr>
        <p:spPr>
          <a:xfrm>
            <a:off x="533717" y="5950486"/>
            <a:ext cx="1899920" cy="306705"/>
          </a:xfrm>
          <a:prstGeom prst="rect">
            <a:avLst/>
          </a:prstGeom>
          <a:solidFill>
            <a:srgbClr val="F34602"/>
          </a:solidFill>
        </p:spPr>
        <p:txBody>
          <a:bodyPr wrap="square" rtlCol="0">
            <a:spAutoFit/>
          </a:bodyPr>
          <a:lstStyle/>
          <a:p>
            <a:pPr algn="l"/>
            <a:r>
              <a:rPr lang="zh-CN" sz="14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设置收款银行账号</a:t>
            </a:r>
          </a:p>
        </p:txBody>
      </p:sp>
      <p:sp>
        <p:nvSpPr>
          <p:cNvPr id="30" name="文本框 29"/>
          <p:cNvSpPr txBox="1"/>
          <p:nvPr/>
        </p:nvSpPr>
        <p:spPr>
          <a:xfrm>
            <a:off x="2685732" y="5965338"/>
            <a:ext cx="79209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sz="12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登录店铺</a:t>
            </a:r>
            <a:r>
              <a:rPr lang="en-US" altLang="zh-CN" sz="12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——</a:t>
            </a:r>
            <a:r>
              <a:rPr lang="zh-CN" altLang="en-US" sz="12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店铺设置</a:t>
            </a:r>
            <a:r>
              <a:rPr lang="en-US" altLang="zh-CN" sz="12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——</a:t>
            </a:r>
            <a:r>
              <a:rPr lang="zh-CN" altLang="en-US" sz="12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账单结算</a:t>
            </a:r>
            <a:r>
              <a:rPr lang="en-US" altLang="zh-CN" sz="12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——</a:t>
            </a:r>
            <a:r>
              <a:rPr lang="zh-CN" altLang="en-US" sz="12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新增收款账号</a:t>
            </a:r>
            <a:r>
              <a:rPr lang="en-US" altLang="zh-CN" sz="12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(</a:t>
            </a:r>
            <a:r>
              <a:rPr lang="zh-CN" altLang="en-US" sz="12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按</a:t>
            </a:r>
            <a:r>
              <a:rPr lang="en-US" altLang="zh-CN" sz="12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“</a:t>
            </a:r>
            <a:r>
              <a:rPr lang="zh-CN" altLang="en-US" sz="12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默认</a:t>
            </a:r>
            <a:r>
              <a:rPr lang="en-US" altLang="zh-CN" sz="12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”</a:t>
            </a:r>
            <a:r>
              <a:rPr lang="zh-CN" altLang="en-US" sz="12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账号打款</a:t>
            </a:r>
            <a:r>
              <a:rPr lang="en-US" altLang="zh-CN" sz="12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)</a:t>
            </a:r>
          </a:p>
        </p:txBody>
      </p:sp>
      <p:sp>
        <p:nvSpPr>
          <p:cNvPr id="32" name="椭圆 31"/>
          <p:cNvSpPr/>
          <p:nvPr/>
        </p:nvSpPr>
        <p:spPr>
          <a:xfrm>
            <a:off x="149225" y="1540510"/>
            <a:ext cx="180975" cy="180975"/>
          </a:xfrm>
          <a:prstGeom prst="ellipse">
            <a:avLst/>
          </a:prstGeom>
          <a:solidFill>
            <a:schemeClr val="bg1"/>
          </a:solidFill>
          <a:ln w="38100">
            <a:solidFill>
              <a:srgbClr val="F3460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6" name="直接连接符 35"/>
          <p:cNvCxnSpPr/>
          <p:nvPr/>
        </p:nvCxnSpPr>
        <p:spPr>
          <a:xfrm flipH="1">
            <a:off x="6847205" y="2252345"/>
            <a:ext cx="12700" cy="1018540"/>
          </a:xfrm>
          <a:prstGeom prst="line">
            <a:avLst/>
          </a:prstGeom>
          <a:ln w="28575">
            <a:solidFill>
              <a:srgbClr val="F3460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文本框 40"/>
          <p:cNvSpPr txBox="1"/>
          <p:nvPr/>
        </p:nvSpPr>
        <p:spPr>
          <a:xfrm>
            <a:off x="5416550" y="2531110"/>
            <a:ext cx="133159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1200" b="1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订单完成</a:t>
            </a:r>
            <a:r>
              <a:rPr lang="en-US" altLang="zh-CN" sz="1200" b="1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+7</a:t>
            </a:r>
            <a:r>
              <a:rPr lang="zh-CN" altLang="en-US" sz="1200" b="1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天客户未发起售后</a:t>
            </a:r>
          </a:p>
        </p:txBody>
      </p:sp>
      <p:sp>
        <p:nvSpPr>
          <p:cNvPr id="43" name="文本框 42"/>
          <p:cNvSpPr txBox="1"/>
          <p:nvPr/>
        </p:nvSpPr>
        <p:spPr>
          <a:xfrm>
            <a:off x="6939280" y="2531745"/>
            <a:ext cx="128905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sz="1200" b="1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系统出账时间：</a:t>
            </a:r>
          </a:p>
          <a:p>
            <a:pPr algn="ctr"/>
            <a:r>
              <a:rPr lang="zh-CN" sz="1200" b="1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每月</a:t>
            </a:r>
            <a:r>
              <a:rPr lang="en-US" altLang="zh-CN" sz="1200" b="1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1</a:t>
            </a:r>
            <a:r>
              <a:rPr lang="zh-CN" altLang="en-US" sz="1200" b="1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日、</a:t>
            </a:r>
            <a:r>
              <a:rPr lang="en-US" altLang="zh-CN" sz="1200" b="1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16</a:t>
            </a:r>
            <a:r>
              <a:rPr lang="zh-CN" altLang="en-US" sz="1200" b="1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日</a:t>
            </a:r>
          </a:p>
        </p:txBody>
      </p:sp>
      <p:grpSp>
        <p:nvGrpSpPr>
          <p:cNvPr id="49" name="组合 48"/>
          <p:cNvGrpSpPr/>
          <p:nvPr/>
        </p:nvGrpSpPr>
        <p:grpSpPr>
          <a:xfrm>
            <a:off x="470852" y="5648861"/>
            <a:ext cx="436880" cy="245110"/>
            <a:chOff x="1428" y="9334"/>
            <a:chExt cx="688" cy="386"/>
          </a:xfrm>
        </p:grpSpPr>
        <p:sp>
          <p:nvSpPr>
            <p:cNvPr id="48" name="矩形标注 47"/>
            <p:cNvSpPr/>
            <p:nvPr/>
          </p:nvSpPr>
          <p:spPr>
            <a:xfrm>
              <a:off x="1467" y="9351"/>
              <a:ext cx="609" cy="352"/>
            </a:xfrm>
            <a:prstGeom prst="wedgeRectCallout">
              <a:avLst/>
            </a:prstGeom>
            <a:solidFill>
              <a:srgbClr val="000000">
                <a:alpha val="0"/>
              </a:srgbClr>
            </a:solidFill>
            <a:ln w="19050">
              <a:solidFill>
                <a:srgbClr val="F3460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6" name="文本框 45"/>
            <p:cNvSpPr txBox="1"/>
            <p:nvPr/>
          </p:nvSpPr>
          <p:spPr>
            <a:xfrm>
              <a:off x="1428" y="9334"/>
              <a:ext cx="688" cy="3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34602"/>
                  </a:solidFill>
                </a14:hiddenFill>
              </a:ext>
            </a:extLst>
          </p:spPr>
          <p:txBody>
            <a:bodyPr wrap="none" rtlCol="0">
              <a:spAutoFit/>
            </a:bodyPr>
            <a:lstStyle/>
            <a:p>
              <a:r>
                <a:rPr lang="zh-CN" altLang="en-US" sz="1000" b="1">
                  <a:solidFill>
                    <a:srgbClr val="F34602"/>
                  </a:solidFill>
                  <a:latin typeface="微软雅黑" panose="020B0503020204020204" charset="-122"/>
                  <a:ea typeface="微软雅黑" panose="020B0503020204020204" charset="-122"/>
                </a:rPr>
                <a:t>重点</a:t>
              </a:r>
              <a:endParaRPr lang="en-US" altLang="zh-CN" sz="1000" b="1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cxnSp>
        <p:nvCxnSpPr>
          <p:cNvPr id="55" name="直接连接符 54"/>
          <p:cNvCxnSpPr/>
          <p:nvPr/>
        </p:nvCxnSpPr>
        <p:spPr>
          <a:xfrm flipH="1">
            <a:off x="8331835" y="2252345"/>
            <a:ext cx="12700" cy="1018540"/>
          </a:xfrm>
          <a:prstGeom prst="line">
            <a:avLst/>
          </a:prstGeom>
          <a:ln w="28575">
            <a:solidFill>
              <a:srgbClr val="F3460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8" name="组合 57"/>
          <p:cNvGrpSpPr/>
          <p:nvPr/>
        </p:nvGrpSpPr>
        <p:grpSpPr>
          <a:xfrm>
            <a:off x="11518900" y="1558290"/>
            <a:ext cx="120650" cy="154940"/>
            <a:chOff x="16746" y="5440"/>
            <a:chExt cx="190" cy="244"/>
          </a:xfrm>
        </p:grpSpPr>
        <p:cxnSp>
          <p:nvCxnSpPr>
            <p:cNvPr id="56" name="直接连接符 55"/>
            <p:cNvCxnSpPr/>
            <p:nvPr/>
          </p:nvCxnSpPr>
          <p:spPr>
            <a:xfrm>
              <a:off x="16746" y="5440"/>
              <a:ext cx="190" cy="135"/>
            </a:xfrm>
            <a:prstGeom prst="line">
              <a:avLst/>
            </a:prstGeom>
            <a:ln w="28575">
              <a:solidFill>
                <a:srgbClr val="F3460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直接连接符 56"/>
            <p:cNvCxnSpPr/>
            <p:nvPr/>
          </p:nvCxnSpPr>
          <p:spPr>
            <a:xfrm flipV="1">
              <a:off x="16746" y="5549"/>
              <a:ext cx="190" cy="135"/>
            </a:xfrm>
            <a:prstGeom prst="line">
              <a:avLst/>
            </a:prstGeom>
            <a:ln w="28575">
              <a:solidFill>
                <a:srgbClr val="F3460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1" name="直接连接符 10"/>
          <p:cNvCxnSpPr/>
          <p:nvPr/>
        </p:nvCxnSpPr>
        <p:spPr>
          <a:xfrm flipH="1">
            <a:off x="9867900" y="2251710"/>
            <a:ext cx="12700" cy="1018540"/>
          </a:xfrm>
          <a:prstGeom prst="line">
            <a:avLst/>
          </a:prstGeom>
          <a:ln w="28575">
            <a:solidFill>
              <a:srgbClr val="F3460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文本框 11"/>
          <p:cNvSpPr txBox="1"/>
          <p:nvPr/>
        </p:nvSpPr>
        <p:spPr>
          <a:xfrm>
            <a:off x="8331835" y="2541905"/>
            <a:ext cx="153606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1200" b="1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系统出账后</a:t>
            </a:r>
            <a:r>
              <a:rPr lang="en-US" altLang="zh-CN" sz="1200" b="1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3</a:t>
            </a:r>
            <a:r>
              <a:rPr lang="zh-CN" altLang="en-US" sz="1200" b="1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个自然日内提交结算申请</a:t>
            </a:r>
          </a:p>
        </p:txBody>
      </p:sp>
      <p:sp>
        <p:nvSpPr>
          <p:cNvPr id="21" name="矩形 20"/>
          <p:cNvSpPr/>
          <p:nvPr>
            <p:custDataLst>
              <p:tags r:id="rId1"/>
            </p:custDataLst>
          </p:nvPr>
        </p:nvSpPr>
        <p:spPr>
          <a:xfrm>
            <a:off x="0" y="0"/>
            <a:ext cx="12192000" cy="644525"/>
          </a:xfrm>
          <a:prstGeom prst="rect">
            <a:avLst/>
          </a:prstGeom>
          <a:gradFill>
            <a:gsLst>
              <a:gs pos="0">
                <a:srgbClr val="F34602"/>
              </a:gs>
              <a:gs pos="97000">
                <a:srgbClr val="FA6124">
                  <a:alpha val="80000"/>
                  <a:lumMod val="95000"/>
                  <a:lumOff val="5000"/>
                </a:srgbClr>
              </a:gs>
              <a:gs pos="100000">
                <a:srgbClr val="F34602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pic>
        <p:nvPicPr>
          <p:cNvPr id="23" name="图片 22" descr="图片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89870" y="33655"/>
            <a:ext cx="1689100" cy="577850"/>
          </a:xfrm>
          <a:prstGeom prst="rect">
            <a:avLst/>
          </a:prstGeom>
        </p:spPr>
      </p:pic>
      <p:sp>
        <p:nvSpPr>
          <p:cNvPr id="35" name="文本框 34"/>
          <p:cNvSpPr txBox="1"/>
          <p:nvPr/>
        </p:nvSpPr>
        <p:spPr>
          <a:xfrm>
            <a:off x="335280" y="88900"/>
            <a:ext cx="470090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lt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1</a:t>
            </a:r>
            <a:r>
              <a:rPr lang="zh-CN" altLang="en-US" sz="2800" b="1" dirty="0">
                <a:solidFill>
                  <a:schemeClr val="lt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、</a:t>
            </a:r>
            <a:r>
              <a:rPr lang="en-US" altLang="zh-CN" sz="2800" b="1" dirty="0">
                <a:solidFill>
                  <a:schemeClr val="lt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Thisshop</a:t>
            </a:r>
            <a:r>
              <a:rPr lang="zh-CN" altLang="en-US" sz="2800" b="1" dirty="0">
                <a:solidFill>
                  <a:schemeClr val="lt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对账结算规则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矩形 28"/>
          <p:cNvSpPr/>
          <p:nvPr/>
        </p:nvSpPr>
        <p:spPr>
          <a:xfrm>
            <a:off x="234950" y="1844040"/>
            <a:ext cx="2559685" cy="412115"/>
          </a:xfrm>
          <a:prstGeom prst="rect">
            <a:avLst/>
          </a:prstGeom>
          <a:solidFill>
            <a:srgbClr val="F3460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文本框 29"/>
          <p:cNvSpPr txBox="1"/>
          <p:nvPr/>
        </p:nvSpPr>
        <p:spPr>
          <a:xfrm>
            <a:off x="273050" y="1878330"/>
            <a:ext cx="252158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设置店铺银行收款账号</a:t>
            </a:r>
          </a:p>
        </p:txBody>
      </p:sp>
      <p:sp>
        <p:nvSpPr>
          <p:cNvPr id="31" name="文本框 30"/>
          <p:cNvSpPr txBox="1"/>
          <p:nvPr/>
        </p:nvSpPr>
        <p:spPr>
          <a:xfrm>
            <a:off x="233045" y="2628900"/>
            <a:ext cx="3206750" cy="1706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1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</a:t>
            </a:r>
            <a:r>
              <a:rPr lang="zh-CN" altLang="en-US" sz="1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、登录主账号店铺后在左侧菜单栏依次选择：</a:t>
            </a:r>
          </a:p>
          <a:p>
            <a:pPr algn="just">
              <a:lnSpc>
                <a:spcPct val="150000"/>
              </a:lnSpc>
            </a:pPr>
            <a:r>
              <a:rPr lang="zh-CN" altLang="en-US" sz="1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设置</a:t>
            </a:r>
            <a:r>
              <a:rPr lang="en-US" altLang="zh-CN" sz="1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——</a:t>
            </a:r>
            <a:r>
              <a:rPr lang="zh-CN" altLang="en-US" sz="1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店铺设置</a:t>
            </a:r>
          </a:p>
          <a:p>
            <a:pPr algn="just">
              <a:lnSpc>
                <a:spcPct val="150000"/>
              </a:lnSpc>
            </a:pPr>
            <a:r>
              <a:rPr lang="en-US" altLang="zh-CN" sz="1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</a:t>
            </a:r>
            <a:r>
              <a:rPr lang="zh-CN" altLang="en-US" sz="1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、</a:t>
            </a:r>
            <a:r>
              <a:rPr lang="zh-CN" sz="1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选择</a:t>
            </a:r>
            <a:r>
              <a:rPr lang="en-US" altLang="zh-CN" sz="1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“</a:t>
            </a:r>
            <a:r>
              <a:rPr lang="zh-CN" altLang="en-US" sz="1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账单结算</a:t>
            </a:r>
            <a:r>
              <a:rPr lang="en-US" altLang="zh-CN" sz="1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”</a:t>
            </a:r>
          </a:p>
          <a:p>
            <a:pPr algn="just">
              <a:lnSpc>
                <a:spcPct val="150000"/>
              </a:lnSpc>
            </a:pPr>
            <a:r>
              <a:rPr lang="en-US" altLang="zh-CN" sz="1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</a:t>
            </a:r>
            <a:r>
              <a:rPr lang="zh-CN" altLang="en-US" sz="1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、点击</a:t>
            </a:r>
            <a:r>
              <a:rPr lang="en-US" altLang="zh-CN" sz="1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“</a:t>
            </a:r>
            <a:r>
              <a:rPr lang="zh-CN" altLang="en-US" sz="1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新增收款方式</a:t>
            </a:r>
            <a:r>
              <a:rPr lang="en-US" altLang="zh-CN" sz="1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”</a:t>
            </a:r>
            <a:endParaRPr lang="zh-CN" altLang="en-US" sz="1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33" name="图片 3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9675" y="1844040"/>
            <a:ext cx="7711440" cy="3767455"/>
          </a:xfrm>
          <a:prstGeom prst="rect">
            <a:avLst/>
          </a:prstGeom>
        </p:spPr>
      </p:pic>
      <p:sp>
        <p:nvSpPr>
          <p:cNvPr id="9" name="矩形 8"/>
          <p:cNvSpPr/>
          <p:nvPr>
            <p:custDataLst>
              <p:tags r:id="rId1"/>
            </p:custDataLst>
          </p:nvPr>
        </p:nvSpPr>
        <p:spPr>
          <a:xfrm>
            <a:off x="0" y="0"/>
            <a:ext cx="12192000" cy="644525"/>
          </a:xfrm>
          <a:prstGeom prst="rect">
            <a:avLst/>
          </a:prstGeom>
          <a:gradFill>
            <a:gsLst>
              <a:gs pos="0">
                <a:srgbClr val="F34602"/>
              </a:gs>
              <a:gs pos="97000">
                <a:srgbClr val="FA6124">
                  <a:alpha val="80000"/>
                  <a:lumMod val="95000"/>
                  <a:lumOff val="5000"/>
                </a:srgbClr>
              </a:gs>
              <a:gs pos="100000">
                <a:srgbClr val="F34602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pic>
        <p:nvPicPr>
          <p:cNvPr id="2" name="图片 1" descr="图片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89870" y="33655"/>
            <a:ext cx="1689100" cy="577850"/>
          </a:xfrm>
          <a:prstGeom prst="rect">
            <a:avLst/>
          </a:prstGeom>
        </p:spPr>
      </p:pic>
      <p:sp>
        <p:nvSpPr>
          <p:cNvPr id="13" name="文本框 12"/>
          <p:cNvSpPr txBox="1"/>
          <p:nvPr/>
        </p:nvSpPr>
        <p:spPr>
          <a:xfrm>
            <a:off x="335280" y="88900"/>
            <a:ext cx="415925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lt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2</a:t>
            </a:r>
            <a:r>
              <a:rPr lang="zh-CN" altLang="en-US" sz="2800" b="1" dirty="0">
                <a:solidFill>
                  <a:schemeClr val="lt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、设置店铺收款账号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>
            <p:custDataLst>
              <p:tags r:id="rId2"/>
            </p:custDataLst>
          </p:nvPr>
        </p:nvSpPr>
        <p:spPr>
          <a:xfrm>
            <a:off x="0" y="0"/>
            <a:ext cx="12192000" cy="644525"/>
          </a:xfrm>
          <a:prstGeom prst="rect">
            <a:avLst/>
          </a:prstGeom>
          <a:gradFill>
            <a:gsLst>
              <a:gs pos="0">
                <a:srgbClr val="F34602"/>
              </a:gs>
              <a:gs pos="97000">
                <a:srgbClr val="FA6124">
                  <a:alpha val="80000"/>
                  <a:lumMod val="95000"/>
                  <a:lumOff val="5000"/>
                </a:srgbClr>
              </a:gs>
              <a:gs pos="100000">
                <a:srgbClr val="F34602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sp>
        <p:nvSpPr>
          <p:cNvPr id="10" name="文本框 9"/>
          <p:cNvSpPr txBox="1"/>
          <p:nvPr>
            <p:custDataLst>
              <p:tags r:id="rId3"/>
            </p:custDataLst>
          </p:nvPr>
        </p:nvSpPr>
        <p:spPr>
          <a:xfrm>
            <a:off x="334963" y="89088"/>
            <a:ext cx="233024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>
                <a:solidFill>
                  <a:schemeClr val="lt1"/>
                </a:solidFill>
                <a:latin typeface="方正姚体" panose="02010601030101010101" charset="-122"/>
                <a:ea typeface="方正姚体" panose="02010601030101010101" charset="-122"/>
              </a:rPr>
              <a:t> </a:t>
            </a:r>
          </a:p>
        </p:txBody>
      </p:sp>
      <p:pic>
        <p:nvPicPr>
          <p:cNvPr id="29" name="图片 28" descr="图片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389870" y="33655"/>
            <a:ext cx="1689100" cy="577850"/>
          </a:xfrm>
          <a:prstGeom prst="rect">
            <a:avLst/>
          </a:prstGeom>
        </p:spPr>
      </p:pic>
      <p:sp>
        <p:nvSpPr>
          <p:cNvPr id="26" name="文本框 25"/>
          <p:cNvSpPr txBox="1"/>
          <p:nvPr/>
        </p:nvSpPr>
        <p:spPr>
          <a:xfrm>
            <a:off x="671195" y="2140585"/>
            <a:ext cx="3678555" cy="2576830"/>
          </a:xfrm>
          <a:prstGeom prst="rect">
            <a:avLst/>
          </a:prstGeom>
          <a:noFill/>
          <a:ln w="28575">
            <a:solidFill>
              <a:srgbClr val="FF5050"/>
            </a:solidFill>
            <a:prstDash val="dash"/>
          </a:ln>
          <a:extLst>
            <a:ext uri="{909E8E84-426E-40DD-AFC4-6F175D3DCCD1}">
              <a14:hiddenFill xmlns:a14="http://schemas.microsoft.com/office/drawing/2010/main">
                <a:solidFill>
                  <a:srgbClr val="F34602"/>
                </a:solidFill>
              </a14:hiddenFill>
            </a:ext>
          </a:extLst>
        </p:spPr>
        <p:txBody>
          <a:bodyPr wrap="square" rtlCol="0">
            <a:spAutoFit/>
          </a:bodyPr>
          <a:lstStyle/>
          <a:p>
            <a:pPr algn="l">
              <a:lnSpc>
                <a:spcPct val="130000"/>
              </a:lnSpc>
            </a:pPr>
            <a:r>
              <a:rPr lang="en-US" altLang="zh-CN" sz="16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**</a:t>
            </a:r>
            <a:r>
              <a:rPr lang="zh-CN" altLang="en-US" sz="16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按要求如实填写银行卡信息，填写完成后点击确定回到账单结算页面，将苏宁支付</a:t>
            </a:r>
            <a:r>
              <a:rPr lang="zh-CN" altLang="en-US" sz="1600">
                <a:solidFill>
                  <a:srgbClr val="FF505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设置默认</a:t>
            </a:r>
            <a:r>
              <a:rPr lang="zh-CN" altLang="en-US" sz="16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即可</a:t>
            </a:r>
            <a:endParaRPr lang="en-US" altLang="zh-CN" sz="160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algn="l">
              <a:lnSpc>
                <a:spcPct val="130000"/>
              </a:lnSpc>
            </a:pPr>
            <a:r>
              <a:rPr lang="en-US" altLang="zh-CN" sz="16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**</a:t>
            </a:r>
            <a:r>
              <a:rPr lang="zh-CN" altLang="en-US" sz="16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收款账号</a:t>
            </a:r>
            <a:r>
              <a:rPr lang="en-US" altLang="zh-CN" sz="16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30</a:t>
            </a:r>
            <a:r>
              <a:rPr lang="zh-CN" altLang="en-US" sz="16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天内只能修改一次，请谨慎操作</a:t>
            </a:r>
            <a:r>
              <a:rPr lang="en-US" altLang="zh-CN" sz="16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**</a:t>
            </a:r>
          </a:p>
          <a:p>
            <a:pPr algn="l">
              <a:lnSpc>
                <a:spcPct val="130000"/>
              </a:lnSpc>
            </a:pPr>
            <a:r>
              <a:rPr lang="en-US" altLang="zh-CN" sz="16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**P</a:t>
            </a:r>
            <a:r>
              <a:rPr lang="en-US" sz="16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ingpong</a:t>
            </a:r>
            <a:r>
              <a:rPr lang="zh-CN" altLang="en-US" sz="16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等第三方收款方式正在接入中，请等待平台最新通知再绑定</a:t>
            </a:r>
            <a:r>
              <a:rPr lang="en-US" altLang="zh-CN" sz="16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**</a:t>
            </a:r>
          </a:p>
          <a:p>
            <a:pPr algn="l"/>
            <a:endParaRPr lang="en-US" altLang="zh-CN" sz="160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23765" y="837565"/>
            <a:ext cx="6725920" cy="5622925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335280" y="88900"/>
            <a:ext cx="415925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lt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2</a:t>
            </a:r>
            <a:r>
              <a:rPr lang="zh-CN" altLang="en-US" sz="2800" b="1" dirty="0">
                <a:solidFill>
                  <a:schemeClr val="lt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、设置店铺收款账号</a:t>
            </a:r>
          </a:p>
        </p:txBody>
      </p:sp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矩形 46"/>
          <p:cNvSpPr/>
          <p:nvPr/>
        </p:nvSpPr>
        <p:spPr>
          <a:xfrm>
            <a:off x="684530" y="4760595"/>
            <a:ext cx="3644265" cy="1697990"/>
          </a:xfrm>
          <a:prstGeom prst="rect">
            <a:avLst/>
          </a:prstGeom>
          <a:solidFill>
            <a:srgbClr val="F3460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圆角矩形 18"/>
          <p:cNvSpPr/>
          <p:nvPr/>
        </p:nvSpPr>
        <p:spPr>
          <a:xfrm>
            <a:off x="1743710" y="1724660"/>
            <a:ext cx="1236980" cy="808355"/>
          </a:xfrm>
          <a:prstGeom prst="roundRect">
            <a:avLst/>
          </a:prstGeom>
          <a:solidFill>
            <a:srgbClr val="F3460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文本框 19"/>
          <p:cNvSpPr txBox="1"/>
          <p:nvPr/>
        </p:nvSpPr>
        <p:spPr>
          <a:xfrm>
            <a:off x="1891030" y="1980565"/>
            <a:ext cx="94170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sz="14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系统出账</a:t>
            </a:r>
          </a:p>
        </p:txBody>
      </p:sp>
      <p:sp>
        <p:nvSpPr>
          <p:cNvPr id="21" name="圆角矩形 20"/>
          <p:cNvSpPr/>
          <p:nvPr/>
        </p:nvSpPr>
        <p:spPr>
          <a:xfrm>
            <a:off x="4896485" y="1725930"/>
            <a:ext cx="1236980" cy="808355"/>
          </a:xfrm>
          <a:prstGeom prst="roundRect">
            <a:avLst/>
          </a:prstGeom>
          <a:solidFill>
            <a:srgbClr val="F3460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文本框 21"/>
          <p:cNvSpPr txBox="1"/>
          <p:nvPr/>
        </p:nvSpPr>
        <p:spPr>
          <a:xfrm>
            <a:off x="5044440" y="1903730"/>
            <a:ext cx="94170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sz="14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提交结算申请</a:t>
            </a:r>
          </a:p>
        </p:txBody>
      </p:sp>
      <p:sp>
        <p:nvSpPr>
          <p:cNvPr id="23" name="圆角矩形 22"/>
          <p:cNvSpPr/>
          <p:nvPr/>
        </p:nvSpPr>
        <p:spPr>
          <a:xfrm>
            <a:off x="9711690" y="1724660"/>
            <a:ext cx="1236980" cy="808355"/>
          </a:xfrm>
          <a:prstGeom prst="roundRect">
            <a:avLst/>
          </a:prstGeom>
          <a:solidFill>
            <a:srgbClr val="F3460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文本框 23"/>
          <p:cNvSpPr txBox="1"/>
          <p:nvPr/>
        </p:nvSpPr>
        <p:spPr>
          <a:xfrm>
            <a:off x="9859645" y="2009140"/>
            <a:ext cx="94170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14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平台打款</a:t>
            </a:r>
          </a:p>
        </p:txBody>
      </p:sp>
      <p:cxnSp>
        <p:nvCxnSpPr>
          <p:cNvPr id="2" name="直接箭头连接符 1"/>
          <p:cNvCxnSpPr/>
          <p:nvPr/>
        </p:nvCxnSpPr>
        <p:spPr>
          <a:xfrm>
            <a:off x="1464310" y="3230880"/>
            <a:ext cx="10339070" cy="0"/>
          </a:xfrm>
          <a:prstGeom prst="straightConnector1">
            <a:avLst/>
          </a:prstGeom>
          <a:ln w="76200">
            <a:solidFill>
              <a:srgbClr val="F3460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椭圆 2"/>
          <p:cNvSpPr/>
          <p:nvPr/>
        </p:nvSpPr>
        <p:spPr>
          <a:xfrm>
            <a:off x="2263775" y="3131820"/>
            <a:ext cx="197485" cy="197485"/>
          </a:xfrm>
          <a:prstGeom prst="ellipse">
            <a:avLst/>
          </a:prstGeom>
          <a:solidFill>
            <a:schemeClr val="bg1"/>
          </a:solidFill>
          <a:ln w="38100">
            <a:solidFill>
              <a:srgbClr val="F3460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4" name="直接连接符 3"/>
          <p:cNvCxnSpPr/>
          <p:nvPr/>
        </p:nvCxnSpPr>
        <p:spPr>
          <a:xfrm>
            <a:off x="2362835" y="3329305"/>
            <a:ext cx="0" cy="451485"/>
          </a:xfrm>
          <a:prstGeom prst="line">
            <a:avLst/>
          </a:prstGeom>
          <a:ln w="38100">
            <a:solidFill>
              <a:srgbClr val="F3460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文本框 4"/>
          <p:cNvSpPr txBox="1"/>
          <p:nvPr/>
        </p:nvSpPr>
        <p:spPr>
          <a:xfrm>
            <a:off x="2003425" y="3853815"/>
            <a:ext cx="94170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1200" b="1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每月</a:t>
            </a:r>
            <a:r>
              <a:rPr lang="en-US" altLang="zh-CN" sz="1200" b="1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1</a:t>
            </a:r>
            <a:r>
              <a:rPr lang="zh-CN" altLang="en-US" sz="1200" b="1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号</a:t>
            </a:r>
          </a:p>
          <a:p>
            <a:pPr algn="l"/>
            <a:r>
              <a:rPr lang="zh-CN" altLang="en-US" sz="1200" b="1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每月</a:t>
            </a:r>
            <a:r>
              <a:rPr lang="en-US" altLang="zh-CN" sz="1200" b="1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16</a:t>
            </a:r>
            <a:r>
              <a:rPr lang="zh-CN" altLang="en-US" sz="1200" b="1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号</a:t>
            </a:r>
          </a:p>
        </p:txBody>
      </p:sp>
      <p:sp>
        <p:nvSpPr>
          <p:cNvPr id="6" name="椭圆 5"/>
          <p:cNvSpPr/>
          <p:nvPr/>
        </p:nvSpPr>
        <p:spPr>
          <a:xfrm>
            <a:off x="5416550" y="3131820"/>
            <a:ext cx="197485" cy="197485"/>
          </a:xfrm>
          <a:prstGeom prst="ellipse">
            <a:avLst/>
          </a:prstGeom>
          <a:solidFill>
            <a:schemeClr val="bg1"/>
          </a:solidFill>
          <a:ln w="38100">
            <a:solidFill>
              <a:srgbClr val="F3460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7" name="直接连接符 6"/>
          <p:cNvCxnSpPr/>
          <p:nvPr/>
        </p:nvCxnSpPr>
        <p:spPr>
          <a:xfrm>
            <a:off x="5515610" y="3329305"/>
            <a:ext cx="0" cy="400050"/>
          </a:xfrm>
          <a:prstGeom prst="line">
            <a:avLst/>
          </a:prstGeom>
          <a:ln w="38100">
            <a:solidFill>
              <a:srgbClr val="F3460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/>
          <p:cNvSpPr txBox="1"/>
          <p:nvPr/>
        </p:nvSpPr>
        <p:spPr>
          <a:xfrm>
            <a:off x="4594225" y="3853815"/>
            <a:ext cx="187896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1200" b="1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系统出账后</a:t>
            </a:r>
            <a:r>
              <a:rPr lang="en-US" altLang="zh-CN" sz="1200" b="1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3</a:t>
            </a:r>
            <a:r>
              <a:rPr lang="zh-CN" altLang="en-US" sz="1200" b="1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个自然日内</a:t>
            </a:r>
          </a:p>
          <a:p>
            <a:pPr algn="ctr"/>
            <a:r>
              <a:rPr lang="zh-CN" altLang="en-US" sz="1200" b="1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提交结算申请</a:t>
            </a:r>
          </a:p>
        </p:txBody>
      </p:sp>
      <p:sp>
        <p:nvSpPr>
          <p:cNvPr id="9" name="椭圆 8"/>
          <p:cNvSpPr/>
          <p:nvPr/>
        </p:nvSpPr>
        <p:spPr>
          <a:xfrm>
            <a:off x="10231755" y="3131820"/>
            <a:ext cx="197485" cy="197485"/>
          </a:xfrm>
          <a:prstGeom prst="ellipse">
            <a:avLst/>
          </a:prstGeom>
          <a:solidFill>
            <a:schemeClr val="bg1"/>
          </a:solidFill>
          <a:ln w="38100">
            <a:solidFill>
              <a:srgbClr val="F3460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0" name="直接连接符 9"/>
          <p:cNvCxnSpPr/>
          <p:nvPr/>
        </p:nvCxnSpPr>
        <p:spPr>
          <a:xfrm>
            <a:off x="10330815" y="3329305"/>
            <a:ext cx="0" cy="426085"/>
          </a:xfrm>
          <a:prstGeom prst="line">
            <a:avLst/>
          </a:prstGeom>
          <a:ln w="38100">
            <a:solidFill>
              <a:srgbClr val="F3460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文本框 10"/>
          <p:cNvSpPr txBox="1"/>
          <p:nvPr/>
        </p:nvSpPr>
        <p:spPr>
          <a:xfrm>
            <a:off x="8945880" y="3853815"/>
            <a:ext cx="278320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zh-CN" sz="1200" b="1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1-15</a:t>
            </a:r>
            <a:r>
              <a:rPr lang="zh-CN" altLang="en-US" sz="1200" b="1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日 账单打款时间：当月</a:t>
            </a:r>
            <a:r>
              <a:rPr lang="en-US" altLang="zh-CN" sz="1200" b="1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25-30</a:t>
            </a:r>
            <a:r>
              <a:rPr lang="zh-CN" altLang="en-US" sz="1200" b="1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日</a:t>
            </a:r>
          </a:p>
          <a:p>
            <a:pPr algn="l"/>
            <a:r>
              <a:rPr lang="en-US" altLang="zh-CN" sz="1200" b="1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16-</a:t>
            </a:r>
            <a:r>
              <a:rPr lang="zh-CN" altLang="en-US" sz="1200" b="1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月末 账单打款时间：次月</a:t>
            </a:r>
            <a:r>
              <a:rPr lang="en-US" altLang="zh-CN" sz="1200" b="1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10-15</a:t>
            </a:r>
            <a:r>
              <a:rPr lang="zh-CN" altLang="en-US" sz="1200" b="1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日</a:t>
            </a:r>
          </a:p>
        </p:txBody>
      </p:sp>
      <p:sp>
        <p:nvSpPr>
          <p:cNvPr id="26" name="圆角矩形 25"/>
          <p:cNvSpPr/>
          <p:nvPr/>
        </p:nvSpPr>
        <p:spPr>
          <a:xfrm>
            <a:off x="6503670" y="1724660"/>
            <a:ext cx="1236980" cy="808355"/>
          </a:xfrm>
          <a:prstGeom prst="roundRect">
            <a:avLst/>
          </a:prstGeom>
          <a:solidFill>
            <a:srgbClr val="F3460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7" name="文本框 26"/>
          <p:cNvSpPr txBox="1"/>
          <p:nvPr/>
        </p:nvSpPr>
        <p:spPr>
          <a:xfrm>
            <a:off x="6651625" y="1975485"/>
            <a:ext cx="94170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14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财务审核</a:t>
            </a:r>
            <a:endParaRPr lang="en-US" altLang="zh-CN" sz="1400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8" name="圆角矩形 27"/>
          <p:cNvSpPr/>
          <p:nvPr/>
        </p:nvSpPr>
        <p:spPr>
          <a:xfrm>
            <a:off x="8124825" y="1724660"/>
            <a:ext cx="1236980" cy="808355"/>
          </a:xfrm>
          <a:prstGeom prst="roundRect">
            <a:avLst/>
          </a:prstGeom>
          <a:solidFill>
            <a:srgbClr val="F3460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9" name="文本框 28"/>
          <p:cNvSpPr txBox="1"/>
          <p:nvPr/>
        </p:nvSpPr>
        <p:spPr>
          <a:xfrm>
            <a:off x="8272780" y="2009140"/>
            <a:ext cx="94170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sz="14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审核通过</a:t>
            </a:r>
          </a:p>
        </p:txBody>
      </p:sp>
      <p:sp>
        <p:nvSpPr>
          <p:cNvPr id="30" name="文本框 29"/>
          <p:cNvSpPr txBox="1"/>
          <p:nvPr/>
        </p:nvSpPr>
        <p:spPr>
          <a:xfrm>
            <a:off x="1891030" y="2680970"/>
            <a:ext cx="94170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14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待结算</a:t>
            </a:r>
          </a:p>
        </p:txBody>
      </p:sp>
      <p:sp>
        <p:nvSpPr>
          <p:cNvPr id="31" name="文本框 30"/>
          <p:cNvSpPr txBox="1"/>
          <p:nvPr/>
        </p:nvSpPr>
        <p:spPr>
          <a:xfrm>
            <a:off x="283845" y="2619375"/>
            <a:ext cx="123380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b="1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</a:rPr>
              <a:t>账单状态</a:t>
            </a:r>
          </a:p>
        </p:txBody>
      </p:sp>
      <p:sp>
        <p:nvSpPr>
          <p:cNvPr id="32" name="文本框 31"/>
          <p:cNvSpPr txBox="1"/>
          <p:nvPr/>
        </p:nvSpPr>
        <p:spPr>
          <a:xfrm>
            <a:off x="283845" y="1950085"/>
            <a:ext cx="123380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b="1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</a:rPr>
              <a:t>结算流程</a:t>
            </a:r>
          </a:p>
        </p:txBody>
      </p:sp>
      <p:sp>
        <p:nvSpPr>
          <p:cNvPr id="34" name="文本框 33"/>
          <p:cNvSpPr txBox="1"/>
          <p:nvPr/>
        </p:nvSpPr>
        <p:spPr>
          <a:xfrm>
            <a:off x="5062220" y="2680970"/>
            <a:ext cx="94170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14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待审核</a:t>
            </a:r>
          </a:p>
        </p:txBody>
      </p:sp>
      <p:sp>
        <p:nvSpPr>
          <p:cNvPr id="35" name="文本框 34"/>
          <p:cNvSpPr txBox="1"/>
          <p:nvPr/>
        </p:nvSpPr>
        <p:spPr>
          <a:xfrm>
            <a:off x="6650990" y="2680970"/>
            <a:ext cx="94170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14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待审核</a:t>
            </a:r>
          </a:p>
        </p:txBody>
      </p:sp>
      <p:sp>
        <p:nvSpPr>
          <p:cNvPr id="36" name="文本框 35"/>
          <p:cNvSpPr txBox="1"/>
          <p:nvPr/>
        </p:nvSpPr>
        <p:spPr>
          <a:xfrm>
            <a:off x="8272145" y="2680970"/>
            <a:ext cx="94170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14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待付款</a:t>
            </a:r>
          </a:p>
        </p:txBody>
      </p:sp>
      <p:sp>
        <p:nvSpPr>
          <p:cNvPr id="41" name="文本框 40"/>
          <p:cNvSpPr txBox="1"/>
          <p:nvPr/>
        </p:nvSpPr>
        <p:spPr>
          <a:xfrm>
            <a:off x="9860280" y="2680970"/>
            <a:ext cx="94170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14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已结算</a:t>
            </a:r>
          </a:p>
        </p:txBody>
      </p:sp>
      <p:sp>
        <p:nvSpPr>
          <p:cNvPr id="42" name="圆角矩形 41"/>
          <p:cNvSpPr/>
          <p:nvPr/>
        </p:nvSpPr>
        <p:spPr>
          <a:xfrm>
            <a:off x="3332480" y="1724660"/>
            <a:ext cx="1236980" cy="808355"/>
          </a:xfrm>
          <a:prstGeom prst="roundRect">
            <a:avLst/>
          </a:prstGeom>
          <a:solidFill>
            <a:srgbClr val="F3460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3" name="文本框 42"/>
          <p:cNvSpPr txBox="1"/>
          <p:nvPr/>
        </p:nvSpPr>
        <p:spPr>
          <a:xfrm>
            <a:off x="3406775" y="1903730"/>
            <a:ext cx="108902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sz="14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下载账单</a:t>
            </a:r>
          </a:p>
          <a:p>
            <a:pPr algn="ctr"/>
            <a:r>
              <a:rPr lang="zh-CN" sz="14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并核对</a:t>
            </a:r>
          </a:p>
        </p:txBody>
      </p:sp>
      <p:sp>
        <p:nvSpPr>
          <p:cNvPr id="45" name="文本框 44"/>
          <p:cNvSpPr txBox="1"/>
          <p:nvPr/>
        </p:nvSpPr>
        <p:spPr>
          <a:xfrm>
            <a:off x="3479800" y="2680970"/>
            <a:ext cx="94170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14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待结算</a:t>
            </a:r>
          </a:p>
        </p:txBody>
      </p:sp>
      <p:sp>
        <p:nvSpPr>
          <p:cNvPr id="46" name="文本框 45"/>
          <p:cNvSpPr txBox="1"/>
          <p:nvPr/>
        </p:nvSpPr>
        <p:spPr>
          <a:xfrm>
            <a:off x="708660" y="4843145"/>
            <a:ext cx="3596005" cy="1447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34602"/>
                </a:solidFill>
              </a14:hiddenFill>
            </a:ext>
          </a:extLst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sz="16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商家需要做哪些准备？</a:t>
            </a:r>
          </a:p>
          <a:p>
            <a:pPr algn="just">
              <a:lnSpc>
                <a:spcPct val="150000"/>
              </a:lnSpc>
            </a:pPr>
            <a:r>
              <a:rPr lang="en-US" altLang="zh-CN" sz="1100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1</a:t>
            </a:r>
            <a:r>
              <a:rPr lang="zh-CN" altLang="en-US" sz="1100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、在店铺设置中，确认收款账号信息无误；</a:t>
            </a:r>
          </a:p>
          <a:p>
            <a:pPr algn="just">
              <a:lnSpc>
                <a:spcPct val="150000"/>
              </a:lnSpc>
            </a:pPr>
            <a:r>
              <a:rPr lang="en-US" altLang="zh-CN" sz="1100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2</a:t>
            </a:r>
            <a:r>
              <a:rPr lang="zh-CN" altLang="en-US" sz="1100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、商家发起</a:t>
            </a:r>
            <a:r>
              <a:rPr lang="en-US" altLang="zh-CN" sz="1100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“</a:t>
            </a:r>
            <a:r>
              <a:rPr lang="zh-CN" altLang="en-US" sz="1100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结算</a:t>
            </a:r>
            <a:r>
              <a:rPr lang="en-US" altLang="zh-CN" sz="1100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”</a:t>
            </a:r>
            <a:r>
              <a:rPr lang="zh-CN" altLang="en-US" sz="1100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时，则默认商家已核对账单，且对账单明细无异议；</a:t>
            </a:r>
          </a:p>
          <a:p>
            <a:pPr algn="just">
              <a:lnSpc>
                <a:spcPct val="150000"/>
              </a:lnSpc>
            </a:pPr>
            <a:r>
              <a:rPr lang="zh-CN" altLang="en-US" sz="1100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如在对账时有异议，可提交订单编号至平台财务咨询；</a:t>
            </a:r>
          </a:p>
        </p:txBody>
      </p:sp>
      <p:sp>
        <p:nvSpPr>
          <p:cNvPr id="13" name="矩形 12"/>
          <p:cNvSpPr/>
          <p:nvPr/>
        </p:nvSpPr>
        <p:spPr>
          <a:xfrm>
            <a:off x="4627881" y="4760595"/>
            <a:ext cx="4318000" cy="1697990"/>
          </a:xfrm>
          <a:prstGeom prst="rect">
            <a:avLst/>
          </a:prstGeom>
          <a:solidFill>
            <a:srgbClr val="F3460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文本框 13"/>
          <p:cNvSpPr txBox="1"/>
          <p:nvPr/>
        </p:nvSpPr>
        <p:spPr>
          <a:xfrm>
            <a:off x="4603750" y="4838700"/>
            <a:ext cx="4317388" cy="11935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34602"/>
                </a:solidFill>
              </a14:hiddenFill>
            </a:ext>
          </a:extLst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sz="16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注意事项</a:t>
            </a:r>
          </a:p>
          <a:p>
            <a:pPr algn="just">
              <a:lnSpc>
                <a:spcPct val="150000"/>
              </a:lnSpc>
            </a:pPr>
            <a:r>
              <a:rPr lang="en-US" altLang="zh-CN" sz="1100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1</a:t>
            </a:r>
            <a:r>
              <a:rPr lang="zh-CN" altLang="en-US" sz="1100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、若店铺未在指定时间内提交账单结算申请，则默认为店铺账单延期至下一个周期打款；</a:t>
            </a:r>
          </a:p>
          <a:p>
            <a:pPr algn="just">
              <a:lnSpc>
                <a:spcPct val="150000"/>
              </a:lnSpc>
            </a:pPr>
            <a:r>
              <a:rPr lang="en-US" altLang="zh-CN" sz="1100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2</a:t>
            </a:r>
            <a:r>
              <a:rPr lang="zh-CN" altLang="en-US" sz="1100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、</a:t>
            </a:r>
            <a:r>
              <a:rPr sz="1100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如</a:t>
            </a:r>
            <a:r>
              <a:rPr lang="zh-CN" sz="1100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遇周末、法定假期则顺延至下一工作日；</a:t>
            </a:r>
            <a:r>
              <a:rPr sz="1100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特殊</a:t>
            </a:r>
            <a:r>
              <a:rPr lang="zh-CN" sz="1100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情况</a:t>
            </a:r>
            <a:r>
              <a:rPr sz="1100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会另行通知</a:t>
            </a:r>
            <a:r>
              <a:rPr lang="zh-CN" altLang="en-US" sz="1100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；</a:t>
            </a:r>
          </a:p>
        </p:txBody>
      </p:sp>
      <p:cxnSp>
        <p:nvCxnSpPr>
          <p:cNvPr id="18" name="直接连接符 17"/>
          <p:cNvCxnSpPr/>
          <p:nvPr/>
        </p:nvCxnSpPr>
        <p:spPr>
          <a:xfrm>
            <a:off x="3950335" y="1331595"/>
            <a:ext cx="0" cy="290195"/>
          </a:xfrm>
          <a:prstGeom prst="line">
            <a:avLst/>
          </a:prstGeom>
          <a:ln w="38100">
            <a:solidFill>
              <a:srgbClr val="F3460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接连接符 32"/>
          <p:cNvCxnSpPr/>
          <p:nvPr/>
        </p:nvCxnSpPr>
        <p:spPr>
          <a:xfrm>
            <a:off x="5533390" y="1331595"/>
            <a:ext cx="0" cy="290195"/>
          </a:xfrm>
          <a:prstGeom prst="line">
            <a:avLst/>
          </a:prstGeom>
          <a:ln w="38100">
            <a:solidFill>
              <a:srgbClr val="F3460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接连接符 36"/>
          <p:cNvCxnSpPr/>
          <p:nvPr/>
        </p:nvCxnSpPr>
        <p:spPr>
          <a:xfrm flipV="1">
            <a:off x="3945890" y="1331595"/>
            <a:ext cx="1587500" cy="7620"/>
          </a:xfrm>
          <a:prstGeom prst="line">
            <a:avLst/>
          </a:prstGeom>
          <a:ln w="38100">
            <a:solidFill>
              <a:srgbClr val="F3460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文本框 37"/>
          <p:cNvSpPr txBox="1"/>
          <p:nvPr/>
        </p:nvSpPr>
        <p:spPr>
          <a:xfrm>
            <a:off x="4354830" y="932815"/>
            <a:ext cx="76898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sz="2000" b="1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商家</a:t>
            </a:r>
          </a:p>
        </p:txBody>
      </p:sp>
      <p:cxnSp>
        <p:nvCxnSpPr>
          <p:cNvPr id="39" name="直接连接符 38"/>
          <p:cNvCxnSpPr/>
          <p:nvPr/>
        </p:nvCxnSpPr>
        <p:spPr>
          <a:xfrm>
            <a:off x="7052310" y="1339215"/>
            <a:ext cx="0" cy="290195"/>
          </a:xfrm>
          <a:prstGeom prst="line">
            <a:avLst/>
          </a:prstGeom>
          <a:ln w="38100">
            <a:solidFill>
              <a:srgbClr val="F3460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接连接符 39"/>
          <p:cNvCxnSpPr/>
          <p:nvPr/>
        </p:nvCxnSpPr>
        <p:spPr>
          <a:xfrm>
            <a:off x="10337165" y="1339215"/>
            <a:ext cx="0" cy="290195"/>
          </a:xfrm>
          <a:prstGeom prst="line">
            <a:avLst/>
          </a:prstGeom>
          <a:ln w="38100">
            <a:solidFill>
              <a:srgbClr val="F3460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接连接符 43"/>
          <p:cNvCxnSpPr/>
          <p:nvPr/>
        </p:nvCxnSpPr>
        <p:spPr>
          <a:xfrm flipV="1">
            <a:off x="7039610" y="1330325"/>
            <a:ext cx="3310255" cy="16510"/>
          </a:xfrm>
          <a:prstGeom prst="line">
            <a:avLst/>
          </a:prstGeom>
          <a:ln w="38100">
            <a:solidFill>
              <a:srgbClr val="F3460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文本框 47"/>
          <p:cNvSpPr txBox="1"/>
          <p:nvPr/>
        </p:nvSpPr>
        <p:spPr>
          <a:xfrm>
            <a:off x="8314055" y="931545"/>
            <a:ext cx="76898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sz="2000" b="1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财务</a:t>
            </a:r>
          </a:p>
        </p:txBody>
      </p:sp>
      <p:sp>
        <p:nvSpPr>
          <p:cNvPr id="12" name="矩形 11"/>
          <p:cNvSpPr/>
          <p:nvPr>
            <p:custDataLst>
              <p:tags r:id="rId1"/>
            </p:custDataLst>
          </p:nvPr>
        </p:nvSpPr>
        <p:spPr>
          <a:xfrm>
            <a:off x="0" y="0"/>
            <a:ext cx="12192000" cy="644525"/>
          </a:xfrm>
          <a:prstGeom prst="rect">
            <a:avLst/>
          </a:prstGeom>
          <a:gradFill>
            <a:gsLst>
              <a:gs pos="0">
                <a:srgbClr val="F34602"/>
              </a:gs>
              <a:gs pos="97000">
                <a:srgbClr val="FA6124">
                  <a:alpha val="80000"/>
                  <a:lumMod val="95000"/>
                  <a:lumOff val="5000"/>
                </a:srgbClr>
              </a:gs>
              <a:gs pos="100000">
                <a:srgbClr val="F34602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pic>
        <p:nvPicPr>
          <p:cNvPr id="15" name="图片 14" descr="图片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89870" y="33655"/>
            <a:ext cx="1689100" cy="577850"/>
          </a:xfrm>
          <a:prstGeom prst="rect">
            <a:avLst/>
          </a:prstGeom>
        </p:spPr>
      </p:pic>
      <p:sp>
        <p:nvSpPr>
          <p:cNvPr id="25" name="文本框 24"/>
          <p:cNvSpPr txBox="1"/>
          <p:nvPr/>
        </p:nvSpPr>
        <p:spPr>
          <a:xfrm>
            <a:off x="335280" y="88900"/>
            <a:ext cx="557974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lt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3</a:t>
            </a:r>
            <a:r>
              <a:rPr lang="zh-CN" altLang="en-US" sz="2800" b="1" dirty="0">
                <a:solidFill>
                  <a:schemeClr val="lt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、商家发起结算流程及注意事项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文本框 36"/>
          <p:cNvSpPr txBox="1"/>
          <p:nvPr/>
        </p:nvSpPr>
        <p:spPr>
          <a:xfrm>
            <a:off x="1256030" y="4231005"/>
            <a:ext cx="4613275" cy="19837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1400" b="1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2021</a:t>
            </a:r>
            <a:r>
              <a:rPr lang="zh-CN" altLang="en-US" sz="1400" b="1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年</a:t>
            </a:r>
            <a:r>
              <a:rPr lang="en-US" altLang="zh-CN" sz="1400" b="1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7</a:t>
            </a:r>
            <a:r>
              <a:rPr lang="zh-CN" altLang="en-US" sz="1400" b="1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月上旬账单</a:t>
            </a:r>
            <a:r>
              <a:rPr lang="en-US" altLang="zh-CN" sz="1400" b="1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:</a:t>
            </a:r>
          </a:p>
          <a:p>
            <a:pPr algn="just">
              <a:lnSpc>
                <a:spcPct val="150000"/>
              </a:lnSpc>
            </a:pPr>
            <a:r>
              <a:rPr lang="zh-CN" altLang="en-US" sz="1400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出账时间：</a:t>
            </a:r>
            <a:r>
              <a:rPr lang="en-US" altLang="zh-CN" sz="1400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7</a:t>
            </a:r>
            <a:r>
              <a:rPr lang="zh-CN" altLang="en-US" sz="1400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月</a:t>
            </a:r>
            <a:r>
              <a:rPr lang="en-US" altLang="zh-CN" sz="1400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16</a:t>
            </a:r>
            <a:r>
              <a:rPr lang="zh-CN" altLang="en-US" sz="1400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日</a:t>
            </a:r>
          </a:p>
          <a:p>
            <a:pPr algn="just">
              <a:lnSpc>
                <a:spcPct val="150000"/>
              </a:lnSpc>
            </a:pPr>
            <a:r>
              <a:rPr lang="zh-CN" altLang="en-US" sz="1400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账单周期：</a:t>
            </a:r>
            <a:r>
              <a:rPr lang="en-US" altLang="zh-CN" sz="1400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7</a:t>
            </a:r>
            <a:r>
              <a:rPr lang="zh-CN" altLang="en-US" sz="1400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月</a:t>
            </a:r>
            <a:r>
              <a:rPr lang="en-US" altLang="zh-CN" sz="1400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1-15</a:t>
            </a:r>
            <a:r>
              <a:rPr lang="zh-CN" altLang="en-US" sz="1400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日（只计算已入账的订单）</a:t>
            </a:r>
          </a:p>
          <a:p>
            <a:pPr algn="just">
              <a:lnSpc>
                <a:spcPct val="150000"/>
              </a:lnSpc>
            </a:pPr>
            <a:r>
              <a:rPr lang="zh-CN" altLang="en-US" sz="14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提交结算申请时间：</a:t>
            </a:r>
            <a:r>
              <a:rPr lang="en-US" altLang="zh-CN" sz="14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7</a:t>
            </a:r>
            <a:r>
              <a:rPr lang="zh-CN" altLang="en-US" sz="14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月</a:t>
            </a:r>
            <a:r>
              <a:rPr lang="en-US" altLang="zh-CN" sz="14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16-18</a:t>
            </a:r>
            <a:r>
              <a:rPr lang="zh-CN" altLang="en-US" sz="14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日</a:t>
            </a:r>
            <a:r>
              <a:rPr lang="zh-CN" altLang="en-US" sz="10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（出账后</a:t>
            </a:r>
            <a:r>
              <a:rPr lang="en-US" altLang="zh-CN" sz="10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3</a:t>
            </a:r>
            <a:r>
              <a:rPr lang="zh-CN" altLang="en-US" sz="10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个自然日内提交）</a:t>
            </a:r>
          </a:p>
          <a:p>
            <a:pPr algn="just">
              <a:lnSpc>
                <a:spcPct val="150000"/>
              </a:lnSpc>
            </a:pPr>
            <a:r>
              <a:rPr lang="zh-CN" altLang="en-US" sz="14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打款时间：</a:t>
            </a:r>
            <a:r>
              <a:rPr lang="en-US" altLang="zh-CN" sz="14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7</a:t>
            </a:r>
            <a:r>
              <a:rPr lang="zh-CN" altLang="en-US" sz="14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月</a:t>
            </a:r>
            <a:r>
              <a:rPr lang="en-US" altLang="zh-CN" sz="14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25-30</a:t>
            </a:r>
            <a:r>
              <a:rPr lang="zh-CN" altLang="en-US" sz="14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日</a:t>
            </a:r>
          </a:p>
          <a:p>
            <a:pPr algn="just">
              <a:lnSpc>
                <a:spcPct val="150000"/>
              </a:lnSpc>
            </a:pPr>
            <a:r>
              <a:rPr lang="zh-CN" altLang="en-US" sz="1200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（</a:t>
            </a:r>
            <a:r>
              <a:rPr sz="1200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如</a:t>
            </a:r>
            <a:r>
              <a:rPr lang="zh-CN" sz="1200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遇周末、法定假期则顺延至下一工作日；</a:t>
            </a:r>
            <a:r>
              <a:rPr sz="1200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特殊</a:t>
            </a:r>
            <a:r>
              <a:rPr lang="zh-CN" sz="1200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情况</a:t>
            </a:r>
            <a:r>
              <a:rPr sz="1200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会另行通知</a:t>
            </a:r>
            <a:r>
              <a:rPr lang="zh-CN" altLang="en-US" sz="1200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）</a:t>
            </a:r>
          </a:p>
        </p:txBody>
      </p:sp>
      <p:graphicFrame>
        <p:nvGraphicFramePr>
          <p:cNvPr id="2" name="表格 1"/>
          <p:cNvGraphicFramePr/>
          <p:nvPr>
            <p:custDataLst>
              <p:tags r:id="rId1"/>
            </p:custDataLst>
          </p:nvPr>
        </p:nvGraphicFramePr>
        <p:xfrm>
          <a:off x="6440805" y="780415"/>
          <a:ext cx="4613275" cy="155448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6597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78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24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51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5786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5976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74320">
                <a:tc gridSpan="7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200">
                          <a:solidFill>
                            <a:schemeClr val="bg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2021</a:t>
                      </a:r>
                      <a:r>
                        <a:rPr lang="zh-CN" altLang="en-US" sz="1200">
                          <a:solidFill>
                            <a:schemeClr val="bg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年</a:t>
                      </a:r>
                      <a:r>
                        <a:rPr lang="en-US" altLang="zh-CN" sz="1200">
                          <a:solidFill>
                            <a:schemeClr val="bg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7</a:t>
                      </a:r>
                      <a:r>
                        <a:rPr lang="zh-CN" altLang="en-US" sz="1200">
                          <a:solidFill>
                            <a:schemeClr val="bg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月</a:t>
                      </a:r>
                    </a:p>
                  </a:txBody>
                  <a:tcPr anchor="ctr">
                    <a:solidFill>
                      <a:srgbClr val="F3460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一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二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四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五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六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日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zh-CN" altLang="en-US" sz="800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altLang="zh-CN" sz="800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altLang="zh-CN" sz="800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1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2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3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4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5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6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7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8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9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10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11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12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13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14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15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16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17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18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19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20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21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22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23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24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25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26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27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28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29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30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31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altLang="zh-CN" sz="800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" name="文本框 6"/>
          <p:cNvSpPr txBox="1"/>
          <p:nvPr/>
        </p:nvSpPr>
        <p:spPr>
          <a:xfrm>
            <a:off x="6720205" y="4514215"/>
            <a:ext cx="5025390" cy="19837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1400" b="1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2021</a:t>
            </a:r>
            <a:r>
              <a:rPr lang="zh-CN" altLang="en-US" sz="1400" b="1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年</a:t>
            </a:r>
            <a:r>
              <a:rPr lang="en-US" altLang="zh-CN" sz="1400" b="1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7</a:t>
            </a:r>
            <a:r>
              <a:rPr lang="zh-CN" altLang="en-US" sz="1400" b="1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月下旬账单</a:t>
            </a:r>
            <a:r>
              <a:rPr lang="en-US" altLang="zh-CN" sz="1400" b="1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:</a:t>
            </a:r>
          </a:p>
          <a:p>
            <a:pPr algn="just">
              <a:lnSpc>
                <a:spcPct val="150000"/>
              </a:lnSpc>
            </a:pPr>
            <a:r>
              <a:rPr lang="zh-CN" altLang="en-US" sz="1400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出账时间：</a:t>
            </a:r>
            <a:r>
              <a:rPr lang="en-US" altLang="zh-CN" sz="1400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8</a:t>
            </a:r>
            <a:r>
              <a:rPr lang="zh-CN" altLang="en-US" sz="1400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月</a:t>
            </a:r>
            <a:r>
              <a:rPr lang="en-US" altLang="zh-CN" sz="1400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1</a:t>
            </a:r>
            <a:r>
              <a:rPr lang="zh-CN" altLang="en-US" sz="1400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日</a:t>
            </a:r>
          </a:p>
          <a:p>
            <a:pPr algn="just">
              <a:lnSpc>
                <a:spcPct val="150000"/>
              </a:lnSpc>
            </a:pPr>
            <a:r>
              <a:rPr lang="zh-CN" altLang="en-US" sz="1400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账单周期：</a:t>
            </a:r>
            <a:r>
              <a:rPr lang="en-US" altLang="zh-CN" sz="1400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7</a:t>
            </a:r>
            <a:r>
              <a:rPr lang="zh-CN" altLang="en-US" sz="1400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月</a:t>
            </a:r>
            <a:r>
              <a:rPr lang="en-US" altLang="zh-CN" sz="1400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16-30</a:t>
            </a:r>
            <a:r>
              <a:rPr lang="zh-CN" altLang="en-US" sz="1400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日（只计算已入账的订单）</a:t>
            </a:r>
          </a:p>
          <a:p>
            <a:pPr algn="just">
              <a:lnSpc>
                <a:spcPct val="150000"/>
              </a:lnSpc>
            </a:pPr>
            <a:r>
              <a:rPr lang="zh-CN" altLang="en-US" sz="14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提交结算申请时间：</a:t>
            </a:r>
            <a:r>
              <a:rPr lang="en-US" altLang="zh-CN" sz="14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8</a:t>
            </a:r>
            <a:r>
              <a:rPr lang="zh-CN" altLang="en-US" sz="14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月</a:t>
            </a:r>
            <a:r>
              <a:rPr lang="en-US" altLang="zh-CN" sz="14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1-3</a:t>
            </a:r>
            <a:r>
              <a:rPr lang="zh-CN" altLang="en-US" sz="14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日</a:t>
            </a:r>
            <a:r>
              <a:rPr lang="zh-CN" altLang="en-US" sz="10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（出账后</a:t>
            </a:r>
            <a:r>
              <a:rPr lang="en-US" altLang="zh-CN" sz="10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3</a:t>
            </a:r>
            <a:r>
              <a:rPr lang="zh-CN" altLang="en-US" sz="10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个自然日内提交）</a:t>
            </a:r>
            <a:endParaRPr lang="zh-CN" altLang="en-US" sz="1000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algn="just">
              <a:lnSpc>
                <a:spcPct val="150000"/>
              </a:lnSpc>
            </a:pPr>
            <a:r>
              <a:rPr lang="zh-CN" altLang="en-US" sz="14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打款时间：</a:t>
            </a:r>
            <a:r>
              <a:rPr lang="en-US" altLang="zh-CN" sz="14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8</a:t>
            </a:r>
            <a:r>
              <a:rPr lang="zh-CN" altLang="en-US" sz="14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月</a:t>
            </a:r>
            <a:r>
              <a:rPr lang="en-US" altLang="zh-CN" sz="14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10-15</a:t>
            </a:r>
            <a:r>
              <a:rPr lang="zh-CN" altLang="en-US" sz="14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日</a:t>
            </a:r>
          </a:p>
          <a:p>
            <a:pPr algn="just">
              <a:lnSpc>
                <a:spcPct val="150000"/>
              </a:lnSpc>
            </a:pPr>
            <a:r>
              <a:rPr lang="zh-CN" altLang="en-US" sz="1200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（</a:t>
            </a:r>
            <a:r>
              <a:rPr sz="1200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如</a:t>
            </a:r>
            <a:r>
              <a:rPr lang="zh-CN" sz="1200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遇周末、法定假期则顺延至下一工作日；</a:t>
            </a:r>
            <a:r>
              <a:rPr sz="1200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特殊</a:t>
            </a:r>
            <a:r>
              <a:rPr lang="zh-CN" sz="1200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情况</a:t>
            </a:r>
            <a:r>
              <a:rPr sz="1200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会另行通知</a:t>
            </a:r>
            <a:r>
              <a:rPr lang="zh-CN" altLang="en-US" sz="1200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）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993775" y="1521460"/>
            <a:ext cx="4613275" cy="968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sz="2400" b="1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系统出账时间：每月</a:t>
            </a:r>
            <a:r>
              <a:rPr lang="en-US" altLang="zh-CN" sz="2400" b="1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1</a:t>
            </a:r>
            <a:r>
              <a:rPr lang="zh-CN" altLang="en-US" sz="2400" b="1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日、</a:t>
            </a:r>
            <a:r>
              <a:rPr lang="en-US" altLang="zh-CN" sz="2400" b="1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16</a:t>
            </a:r>
            <a:r>
              <a:rPr lang="zh-CN" altLang="en-US" sz="2400" b="1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日</a:t>
            </a:r>
            <a:endParaRPr lang="zh-CN" altLang="en-US" sz="1400" b="1" dirty="0">
              <a:solidFill>
                <a:srgbClr val="F34602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algn="just">
              <a:lnSpc>
                <a:spcPct val="150000"/>
              </a:lnSpc>
            </a:pPr>
            <a:r>
              <a:rPr lang="zh-CN" altLang="en-US" sz="1400" b="1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以</a:t>
            </a:r>
            <a:r>
              <a:rPr lang="en-US" altLang="zh-CN" sz="1400" b="1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2021</a:t>
            </a:r>
            <a:r>
              <a:rPr lang="zh-CN" altLang="en-US" sz="1400" b="1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年</a:t>
            </a:r>
            <a:r>
              <a:rPr lang="en-US" altLang="zh-CN" sz="1400" b="1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7</a:t>
            </a:r>
            <a:r>
              <a:rPr lang="zh-CN" altLang="en-US" sz="1400" b="1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月账单结算与打款为例：</a:t>
            </a:r>
          </a:p>
        </p:txBody>
      </p:sp>
      <p:sp>
        <p:nvSpPr>
          <p:cNvPr id="10" name="矩形 9"/>
          <p:cNvSpPr/>
          <p:nvPr/>
        </p:nvSpPr>
        <p:spPr>
          <a:xfrm>
            <a:off x="1024255" y="5294630"/>
            <a:ext cx="231775" cy="231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矩形 10"/>
          <p:cNvSpPr/>
          <p:nvPr/>
        </p:nvSpPr>
        <p:spPr>
          <a:xfrm>
            <a:off x="1024255" y="4671060"/>
            <a:ext cx="231775" cy="231775"/>
          </a:xfrm>
          <a:prstGeom prst="rect">
            <a:avLst/>
          </a:prstGeom>
          <a:solidFill>
            <a:srgbClr val="F3460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矩形 11"/>
          <p:cNvSpPr/>
          <p:nvPr/>
        </p:nvSpPr>
        <p:spPr>
          <a:xfrm>
            <a:off x="1024255" y="5634990"/>
            <a:ext cx="231775" cy="231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矩形 18"/>
          <p:cNvSpPr/>
          <p:nvPr/>
        </p:nvSpPr>
        <p:spPr>
          <a:xfrm>
            <a:off x="1024255" y="4982845"/>
            <a:ext cx="231775" cy="231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矩形 19"/>
          <p:cNvSpPr/>
          <p:nvPr/>
        </p:nvSpPr>
        <p:spPr>
          <a:xfrm>
            <a:off x="6513195" y="5575300"/>
            <a:ext cx="231775" cy="231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矩形 20"/>
          <p:cNvSpPr/>
          <p:nvPr/>
        </p:nvSpPr>
        <p:spPr>
          <a:xfrm>
            <a:off x="6513195" y="4951730"/>
            <a:ext cx="231775" cy="231775"/>
          </a:xfrm>
          <a:prstGeom prst="rect">
            <a:avLst/>
          </a:prstGeom>
          <a:solidFill>
            <a:srgbClr val="F3460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矩形 22"/>
          <p:cNvSpPr/>
          <p:nvPr/>
        </p:nvSpPr>
        <p:spPr>
          <a:xfrm>
            <a:off x="6513195" y="5915660"/>
            <a:ext cx="231775" cy="231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矩形 23"/>
          <p:cNvSpPr/>
          <p:nvPr/>
        </p:nvSpPr>
        <p:spPr>
          <a:xfrm>
            <a:off x="6513195" y="5263515"/>
            <a:ext cx="231775" cy="231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4" name="表格 3"/>
          <p:cNvGraphicFramePr/>
          <p:nvPr>
            <p:custDataLst>
              <p:tags r:id="rId2"/>
            </p:custDataLst>
          </p:nvPr>
        </p:nvGraphicFramePr>
        <p:xfrm>
          <a:off x="1076960" y="2496185"/>
          <a:ext cx="4613275" cy="155448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6597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78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24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51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5786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5976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74320">
                <a:tc gridSpan="7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200">
                          <a:solidFill>
                            <a:schemeClr val="bg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2021</a:t>
                      </a:r>
                      <a:r>
                        <a:rPr lang="zh-CN" altLang="en-US" sz="1200">
                          <a:solidFill>
                            <a:schemeClr val="bg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年</a:t>
                      </a:r>
                      <a:r>
                        <a:rPr lang="en-US" altLang="zh-CN" sz="1200">
                          <a:solidFill>
                            <a:schemeClr val="bg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7</a:t>
                      </a:r>
                      <a:r>
                        <a:rPr lang="zh-CN" altLang="en-US" sz="1200">
                          <a:solidFill>
                            <a:schemeClr val="bg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月</a:t>
                      </a:r>
                    </a:p>
                  </a:txBody>
                  <a:tcPr anchor="ctr">
                    <a:solidFill>
                      <a:srgbClr val="F3460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一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二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四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五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六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日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zh-CN" altLang="en-US" sz="800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altLang="zh-CN" sz="800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altLang="zh-CN" sz="800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1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2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3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4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5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6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7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8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9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10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11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12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13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14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15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16</a:t>
                      </a:r>
                    </a:p>
                  </a:txBody>
                  <a:tcPr anchor="ctr">
                    <a:solidFill>
                      <a:srgbClr val="F3460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17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18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19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20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21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22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23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24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25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26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27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28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29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30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31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altLang="zh-CN" sz="800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5" name="表格 4"/>
          <p:cNvGraphicFramePr/>
          <p:nvPr>
            <p:custDataLst>
              <p:tags r:id="rId3"/>
            </p:custDataLst>
          </p:nvPr>
        </p:nvGraphicFramePr>
        <p:xfrm>
          <a:off x="6447790" y="2480310"/>
          <a:ext cx="4613275" cy="176784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6597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78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24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51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5786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5976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74320">
                <a:tc gridSpan="7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200">
                          <a:solidFill>
                            <a:schemeClr val="bg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2021</a:t>
                      </a:r>
                      <a:r>
                        <a:rPr lang="zh-CN" altLang="en-US" sz="1200">
                          <a:solidFill>
                            <a:schemeClr val="bg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年</a:t>
                      </a:r>
                      <a:r>
                        <a:rPr lang="en-US" altLang="zh-CN" sz="1200">
                          <a:solidFill>
                            <a:schemeClr val="bg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8</a:t>
                      </a:r>
                      <a:r>
                        <a:rPr lang="zh-CN" altLang="en-US" sz="1200">
                          <a:solidFill>
                            <a:schemeClr val="bg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月</a:t>
                      </a:r>
                    </a:p>
                  </a:txBody>
                  <a:tcPr anchor="ctr">
                    <a:solidFill>
                      <a:srgbClr val="F3460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一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二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四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五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六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日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zh-CN" altLang="en-US" sz="800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altLang="zh-CN" sz="800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altLang="zh-CN" sz="800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altLang="zh-CN" sz="800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altLang="zh-CN" sz="800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altLang="zh-CN" sz="800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1</a:t>
                      </a:r>
                    </a:p>
                  </a:txBody>
                  <a:tcPr anchor="ctr">
                    <a:solidFill>
                      <a:srgbClr val="F3460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2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3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4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5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6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7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8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9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10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11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12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13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14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15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16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17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18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19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20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21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22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23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24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25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26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27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28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29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30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31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altLang="zh-CN" sz="800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altLang="zh-CN" sz="800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altLang="zh-CN" sz="800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altLang="zh-CN" sz="800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altLang="zh-CN" sz="800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" name="矩形 2"/>
          <p:cNvSpPr/>
          <p:nvPr/>
        </p:nvSpPr>
        <p:spPr>
          <a:xfrm>
            <a:off x="851535" y="948055"/>
            <a:ext cx="5192395" cy="641985"/>
          </a:xfrm>
          <a:prstGeom prst="rect">
            <a:avLst/>
          </a:prstGeom>
          <a:solidFill>
            <a:srgbClr val="F3460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文本框 7"/>
          <p:cNvSpPr txBox="1"/>
          <p:nvPr/>
        </p:nvSpPr>
        <p:spPr>
          <a:xfrm>
            <a:off x="889635" y="975360"/>
            <a:ext cx="515429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sz="14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订单入账规则：</a:t>
            </a:r>
          </a:p>
          <a:p>
            <a:pPr algn="l"/>
            <a:r>
              <a:rPr lang="zh-CN" sz="1400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订单入账时间</a:t>
            </a:r>
            <a:r>
              <a:rPr lang="en-US" altLang="zh-CN" sz="1400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=</a:t>
            </a:r>
            <a:r>
              <a:rPr lang="zh-CN" altLang="en-US" sz="1400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物流派送完成</a:t>
            </a:r>
            <a:r>
              <a:rPr lang="en-US" altLang="zh-CN" sz="1400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(</a:t>
            </a:r>
            <a:r>
              <a:rPr lang="zh-CN" altLang="en-US" sz="1400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订单完成</a:t>
            </a:r>
            <a:r>
              <a:rPr lang="en-US" altLang="zh-CN" sz="1400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)+7</a:t>
            </a:r>
            <a:r>
              <a:rPr lang="zh-CN" altLang="en-US" sz="1400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天</a:t>
            </a:r>
            <a:r>
              <a:rPr lang="en-US" altLang="zh-CN" sz="1400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(</a:t>
            </a:r>
            <a:r>
              <a:rPr lang="zh-CN" altLang="en-US" sz="1400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用户未发起售后</a:t>
            </a:r>
            <a:r>
              <a:rPr lang="en-US" altLang="zh-CN" sz="1400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)</a:t>
            </a:r>
          </a:p>
        </p:txBody>
      </p:sp>
      <p:sp>
        <p:nvSpPr>
          <p:cNvPr id="6" name="矩形 5"/>
          <p:cNvSpPr/>
          <p:nvPr>
            <p:custDataLst>
              <p:tags r:id="rId4"/>
            </p:custDataLst>
          </p:nvPr>
        </p:nvSpPr>
        <p:spPr>
          <a:xfrm>
            <a:off x="0" y="0"/>
            <a:ext cx="12192000" cy="644525"/>
          </a:xfrm>
          <a:prstGeom prst="rect">
            <a:avLst/>
          </a:prstGeom>
          <a:gradFill>
            <a:gsLst>
              <a:gs pos="0">
                <a:srgbClr val="F34602"/>
              </a:gs>
              <a:gs pos="97000">
                <a:srgbClr val="FA6124">
                  <a:alpha val="80000"/>
                  <a:lumMod val="95000"/>
                  <a:lumOff val="5000"/>
                </a:srgbClr>
              </a:gs>
              <a:gs pos="100000">
                <a:srgbClr val="F34602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pic>
        <p:nvPicPr>
          <p:cNvPr id="15" name="图片 14" descr="图片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389870" y="33655"/>
            <a:ext cx="1689100" cy="577850"/>
          </a:xfrm>
          <a:prstGeom prst="rect">
            <a:avLst/>
          </a:prstGeom>
        </p:spPr>
      </p:pic>
      <p:sp>
        <p:nvSpPr>
          <p:cNvPr id="25" name="文本框 24"/>
          <p:cNvSpPr txBox="1"/>
          <p:nvPr/>
        </p:nvSpPr>
        <p:spPr>
          <a:xfrm>
            <a:off x="335280" y="88900"/>
            <a:ext cx="557974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lt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3</a:t>
            </a:r>
            <a:r>
              <a:rPr lang="zh-CN" altLang="en-US" sz="2800" b="1" dirty="0">
                <a:solidFill>
                  <a:schemeClr val="lt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、商家发起结算流程及注意事项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92470" y="692150"/>
            <a:ext cx="3919220" cy="3622040"/>
          </a:xfrm>
          <a:prstGeom prst="rect">
            <a:avLst/>
          </a:prstGeom>
          <a:ln w="38100">
            <a:solidFill>
              <a:srgbClr val="F34602"/>
            </a:solidFill>
          </a:ln>
        </p:spPr>
      </p:pic>
      <p:sp>
        <p:nvSpPr>
          <p:cNvPr id="11" name="矩形 10"/>
          <p:cNvSpPr/>
          <p:nvPr/>
        </p:nvSpPr>
        <p:spPr>
          <a:xfrm>
            <a:off x="1322705" y="1841500"/>
            <a:ext cx="2938145" cy="412115"/>
          </a:xfrm>
          <a:prstGeom prst="rect">
            <a:avLst/>
          </a:prstGeom>
          <a:solidFill>
            <a:srgbClr val="F3460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文本框 11"/>
          <p:cNvSpPr txBox="1"/>
          <p:nvPr/>
        </p:nvSpPr>
        <p:spPr>
          <a:xfrm>
            <a:off x="1384300" y="1880235"/>
            <a:ext cx="287591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对账及提交结算操作步骤：</a:t>
            </a:r>
          </a:p>
        </p:txBody>
      </p:sp>
      <p:sp>
        <p:nvSpPr>
          <p:cNvPr id="13" name="矩形 12"/>
          <p:cNvSpPr/>
          <p:nvPr/>
        </p:nvSpPr>
        <p:spPr>
          <a:xfrm>
            <a:off x="5792470" y="3188970"/>
            <a:ext cx="1391285" cy="498475"/>
          </a:xfrm>
          <a:prstGeom prst="rect">
            <a:avLst/>
          </a:prstGeom>
          <a:solidFill>
            <a:srgbClr val="000000">
              <a:alpha val="0"/>
            </a:srgbClr>
          </a:solidFill>
          <a:ln w="38100">
            <a:solidFill>
              <a:srgbClr val="F3460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19" name="组合 18"/>
          <p:cNvGrpSpPr/>
          <p:nvPr/>
        </p:nvGrpSpPr>
        <p:grpSpPr>
          <a:xfrm>
            <a:off x="5607050" y="3078480"/>
            <a:ext cx="580390" cy="336550"/>
            <a:chOff x="9146" y="1735"/>
            <a:chExt cx="914" cy="530"/>
          </a:xfrm>
        </p:grpSpPr>
        <p:sp>
          <p:nvSpPr>
            <p:cNvPr id="23" name="椭圆 22"/>
            <p:cNvSpPr/>
            <p:nvPr/>
          </p:nvSpPr>
          <p:spPr>
            <a:xfrm>
              <a:off x="9146" y="1761"/>
              <a:ext cx="468" cy="468"/>
            </a:xfrm>
            <a:prstGeom prst="ellipse">
              <a:avLst/>
            </a:prstGeom>
            <a:solidFill>
              <a:srgbClr val="F3460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4" name="文本框 23"/>
            <p:cNvSpPr txBox="1"/>
            <p:nvPr/>
          </p:nvSpPr>
          <p:spPr>
            <a:xfrm>
              <a:off x="9146" y="1735"/>
              <a:ext cx="914" cy="5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altLang="zh-CN" sz="1600" b="1" dirty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sym typeface="+mn-ea"/>
                </a:rPr>
                <a:t>1</a:t>
              </a:r>
            </a:p>
          </p:txBody>
        </p:sp>
      </p:grpSp>
      <p:sp>
        <p:nvSpPr>
          <p:cNvPr id="25" name="文本框 24"/>
          <p:cNvSpPr txBox="1"/>
          <p:nvPr/>
        </p:nvSpPr>
        <p:spPr>
          <a:xfrm>
            <a:off x="1322705" y="2431415"/>
            <a:ext cx="4469765" cy="1706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1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</a:t>
            </a:r>
            <a:r>
              <a:rPr lang="zh-CN" altLang="en-US" sz="1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、登录店铺后在左侧菜单栏依次选择：</a:t>
            </a:r>
          </a:p>
          <a:p>
            <a:pPr>
              <a:lnSpc>
                <a:spcPct val="150000"/>
              </a:lnSpc>
            </a:pPr>
            <a:r>
              <a:rPr lang="zh-CN" altLang="en-US" sz="1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财务管理</a:t>
            </a:r>
            <a:r>
              <a:rPr lang="en-US" altLang="zh-CN" sz="1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——</a:t>
            </a:r>
            <a:r>
              <a:rPr lang="zh-CN" altLang="en-US" sz="1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账单列表</a:t>
            </a:r>
          </a:p>
          <a:p>
            <a:pPr>
              <a:lnSpc>
                <a:spcPct val="150000"/>
              </a:lnSpc>
            </a:pPr>
            <a:r>
              <a:rPr lang="en-US" altLang="zh-CN" sz="1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</a:t>
            </a:r>
            <a:r>
              <a:rPr lang="zh-CN" altLang="en-US" sz="1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、在账单列表页面找到当月账单项，点击</a:t>
            </a:r>
            <a:r>
              <a:rPr lang="en-US" altLang="zh-CN" sz="1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“</a:t>
            </a:r>
            <a:r>
              <a:rPr lang="zh-CN" altLang="en-US" sz="1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查看</a:t>
            </a:r>
            <a:r>
              <a:rPr lang="en-US" altLang="zh-CN" sz="1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”</a:t>
            </a:r>
          </a:p>
          <a:p>
            <a:pPr>
              <a:lnSpc>
                <a:spcPct val="150000"/>
              </a:lnSpc>
            </a:pPr>
            <a:r>
              <a:rPr lang="zh-CN" altLang="en-US" sz="1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即可查看账单明细或下载账单</a:t>
            </a:r>
          </a:p>
          <a:p>
            <a:pPr>
              <a:lnSpc>
                <a:spcPct val="150000"/>
              </a:lnSpc>
            </a:pPr>
            <a:r>
              <a:rPr lang="en-US" altLang="zh-CN" sz="1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</a:t>
            </a:r>
            <a:r>
              <a:rPr lang="zh-CN" altLang="en-US" sz="1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、下载账单</a:t>
            </a:r>
            <a:r>
              <a:rPr lang="en-US" altLang="zh-CN" sz="1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Excel</a:t>
            </a:r>
            <a:r>
              <a:rPr lang="zh-CN" altLang="en-US" sz="1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表</a:t>
            </a:r>
          </a:p>
        </p:txBody>
      </p:sp>
      <p:pic>
        <p:nvPicPr>
          <p:cNvPr id="26" name="图片 2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22705" y="4396105"/>
            <a:ext cx="9179560" cy="2306955"/>
          </a:xfrm>
          <a:prstGeom prst="rect">
            <a:avLst/>
          </a:prstGeom>
          <a:ln w="38100">
            <a:solidFill>
              <a:srgbClr val="F34602"/>
            </a:solidFill>
          </a:ln>
        </p:spPr>
      </p:pic>
      <p:sp>
        <p:nvSpPr>
          <p:cNvPr id="27" name="矩形 26"/>
          <p:cNvSpPr/>
          <p:nvPr/>
        </p:nvSpPr>
        <p:spPr>
          <a:xfrm>
            <a:off x="9396095" y="4396105"/>
            <a:ext cx="970915" cy="687705"/>
          </a:xfrm>
          <a:prstGeom prst="rect">
            <a:avLst/>
          </a:prstGeom>
          <a:solidFill>
            <a:srgbClr val="000000">
              <a:alpha val="0"/>
            </a:srgbClr>
          </a:solidFill>
          <a:ln w="38100">
            <a:solidFill>
              <a:srgbClr val="F3460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28" name="组合 27"/>
          <p:cNvGrpSpPr/>
          <p:nvPr/>
        </p:nvGrpSpPr>
        <p:grpSpPr>
          <a:xfrm>
            <a:off x="10202545" y="4216400"/>
            <a:ext cx="580390" cy="337185"/>
            <a:chOff x="9146" y="1735"/>
            <a:chExt cx="914" cy="531"/>
          </a:xfrm>
        </p:grpSpPr>
        <p:sp>
          <p:nvSpPr>
            <p:cNvPr id="29" name="椭圆 28"/>
            <p:cNvSpPr/>
            <p:nvPr/>
          </p:nvSpPr>
          <p:spPr>
            <a:xfrm>
              <a:off x="9146" y="1761"/>
              <a:ext cx="468" cy="468"/>
            </a:xfrm>
            <a:prstGeom prst="ellipse">
              <a:avLst/>
            </a:prstGeom>
            <a:solidFill>
              <a:srgbClr val="F3460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0" name="文本框 29"/>
            <p:cNvSpPr txBox="1"/>
            <p:nvPr/>
          </p:nvSpPr>
          <p:spPr>
            <a:xfrm>
              <a:off x="9146" y="1735"/>
              <a:ext cx="914" cy="5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altLang="zh-CN" sz="1600" b="1" dirty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sym typeface="+mn-ea"/>
                </a:rPr>
                <a:t>2</a:t>
              </a:r>
            </a:p>
          </p:txBody>
        </p:sp>
      </p:grpSp>
      <p:sp>
        <p:nvSpPr>
          <p:cNvPr id="2" name="矩形 1"/>
          <p:cNvSpPr/>
          <p:nvPr>
            <p:custDataLst>
              <p:tags r:id="rId1"/>
            </p:custDataLst>
          </p:nvPr>
        </p:nvSpPr>
        <p:spPr>
          <a:xfrm>
            <a:off x="0" y="0"/>
            <a:ext cx="12192000" cy="644525"/>
          </a:xfrm>
          <a:prstGeom prst="rect">
            <a:avLst/>
          </a:prstGeom>
          <a:gradFill>
            <a:gsLst>
              <a:gs pos="0">
                <a:srgbClr val="F34602"/>
              </a:gs>
              <a:gs pos="97000">
                <a:srgbClr val="FA6124">
                  <a:alpha val="80000"/>
                  <a:lumMod val="95000"/>
                  <a:lumOff val="5000"/>
                </a:srgbClr>
              </a:gs>
              <a:gs pos="100000">
                <a:srgbClr val="F34602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pic>
        <p:nvPicPr>
          <p:cNvPr id="15" name="图片 14" descr="图片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389870" y="33655"/>
            <a:ext cx="1689100" cy="577850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335280" y="88900"/>
            <a:ext cx="557974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lt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3</a:t>
            </a:r>
            <a:r>
              <a:rPr lang="zh-CN" altLang="en-US" sz="2800" b="1" dirty="0">
                <a:solidFill>
                  <a:schemeClr val="lt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、商家发起结算流程及注意事项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0025" y="1168400"/>
            <a:ext cx="11819890" cy="2446020"/>
          </a:xfrm>
          <a:prstGeom prst="rect">
            <a:avLst/>
          </a:prstGeom>
          <a:ln w="38100">
            <a:solidFill>
              <a:srgbClr val="F34602"/>
            </a:solidFill>
          </a:ln>
        </p:spPr>
      </p:pic>
      <p:sp>
        <p:nvSpPr>
          <p:cNvPr id="4" name="矩形 3"/>
          <p:cNvSpPr/>
          <p:nvPr/>
        </p:nvSpPr>
        <p:spPr>
          <a:xfrm>
            <a:off x="377190" y="4377055"/>
            <a:ext cx="7141210" cy="412115"/>
          </a:xfrm>
          <a:prstGeom prst="rect">
            <a:avLst/>
          </a:prstGeom>
          <a:solidFill>
            <a:srgbClr val="F3460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438785" y="4415790"/>
            <a:ext cx="699198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账单结算金额</a:t>
            </a:r>
            <a:r>
              <a:rPr lang="en-US" altLang="zh-CN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=</a:t>
            </a:r>
            <a:r>
              <a:rPr lang="zh-CN" altLang="en-US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订单支付金额</a:t>
            </a:r>
            <a:r>
              <a:rPr lang="en-US" altLang="zh-CN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+</a:t>
            </a:r>
            <a:r>
              <a:rPr lang="zh-CN" altLang="en-US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平台补贴</a:t>
            </a:r>
            <a:r>
              <a:rPr lang="en-US" altLang="zh-CN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-</a:t>
            </a:r>
            <a:r>
              <a:rPr lang="zh-CN" altLang="en-US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平台服务费</a:t>
            </a:r>
            <a:r>
              <a:rPr lang="en-US" altLang="zh-CN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-</a:t>
            </a:r>
            <a:r>
              <a:rPr lang="zh-CN" altLang="en-US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售后退款金额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325755" y="4921885"/>
            <a:ext cx="6700520" cy="13469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400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订单支付金额：买家实际支付的金额</a:t>
            </a:r>
          </a:p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400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平台补贴：平台补贴、</a:t>
            </a:r>
            <a:r>
              <a:rPr lang="en-US" altLang="zh-CN" sz="1400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Tcion</a:t>
            </a:r>
            <a:r>
              <a:rPr lang="zh-CN" altLang="en-US" sz="1400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金币抵扣、</a:t>
            </a:r>
            <a:r>
              <a:rPr lang="en-US" altLang="zh-CN" sz="1400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cash reward(</a:t>
            </a:r>
            <a:r>
              <a:rPr lang="zh-CN" altLang="en-US" sz="1400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会员账号补贴</a:t>
            </a:r>
            <a:r>
              <a:rPr lang="en-US" altLang="zh-CN" sz="1400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)</a:t>
            </a:r>
            <a:r>
              <a:rPr lang="zh-CN" altLang="en-US" sz="1400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等</a:t>
            </a:r>
            <a:endParaRPr lang="en-US" altLang="zh-CN" sz="1400" dirty="0">
              <a:solidFill>
                <a:srgbClr val="F34602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400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平台服务费：即订单交易服务费</a:t>
            </a:r>
            <a:endParaRPr lang="en-US" altLang="zh-CN" sz="1400" dirty="0">
              <a:solidFill>
                <a:srgbClr val="F34602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400" dirty="0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售后退款金额：买家下单后成功退货退款的金额</a:t>
            </a:r>
          </a:p>
        </p:txBody>
      </p:sp>
      <p:sp>
        <p:nvSpPr>
          <p:cNvPr id="5" name="矩形 4"/>
          <p:cNvSpPr/>
          <p:nvPr/>
        </p:nvSpPr>
        <p:spPr>
          <a:xfrm>
            <a:off x="11262995" y="1417955"/>
            <a:ext cx="700405" cy="532765"/>
          </a:xfrm>
          <a:prstGeom prst="rect">
            <a:avLst/>
          </a:prstGeom>
          <a:solidFill>
            <a:srgbClr val="000000">
              <a:alpha val="0"/>
            </a:srgbClr>
          </a:solidFill>
          <a:ln w="38100">
            <a:solidFill>
              <a:srgbClr val="F3460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28" name="组合 27"/>
          <p:cNvGrpSpPr/>
          <p:nvPr/>
        </p:nvGrpSpPr>
        <p:grpSpPr>
          <a:xfrm>
            <a:off x="11139170" y="1242695"/>
            <a:ext cx="580390" cy="337185"/>
            <a:chOff x="9146" y="1735"/>
            <a:chExt cx="914" cy="531"/>
          </a:xfrm>
        </p:grpSpPr>
        <p:sp>
          <p:nvSpPr>
            <p:cNvPr id="29" name="椭圆 28"/>
            <p:cNvSpPr/>
            <p:nvPr/>
          </p:nvSpPr>
          <p:spPr>
            <a:xfrm>
              <a:off x="9146" y="1761"/>
              <a:ext cx="468" cy="468"/>
            </a:xfrm>
            <a:prstGeom prst="ellipse">
              <a:avLst/>
            </a:prstGeom>
            <a:solidFill>
              <a:srgbClr val="F3460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0" name="文本框 29"/>
            <p:cNvSpPr txBox="1"/>
            <p:nvPr/>
          </p:nvSpPr>
          <p:spPr>
            <a:xfrm>
              <a:off x="9146" y="1735"/>
              <a:ext cx="914" cy="5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altLang="zh-CN" sz="1600" b="1" dirty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sym typeface="+mn-ea"/>
                </a:rPr>
                <a:t>3</a:t>
              </a:r>
            </a:p>
          </p:txBody>
        </p:sp>
      </p:grpSp>
      <p:sp>
        <p:nvSpPr>
          <p:cNvPr id="8" name="文本框 7"/>
          <p:cNvSpPr txBox="1"/>
          <p:nvPr/>
        </p:nvSpPr>
        <p:spPr>
          <a:xfrm>
            <a:off x="325755" y="3849370"/>
            <a:ext cx="22402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b="1">
                <a:solidFill>
                  <a:srgbClr val="F34602"/>
                </a:solidFill>
                <a:latin typeface="微软雅黑" panose="020B0503020204020204" charset="-122"/>
                <a:ea typeface="微软雅黑" panose="020B0503020204020204" charset="-122"/>
              </a:rPr>
              <a:t>账单明细部分释义：</a:t>
            </a:r>
          </a:p>
        </p:txBody>
      </p:sp>
      <p:sp>
        <p:nvSpPr>
          <p:cNvPr id="12" name="矩形 11"/>
          <p:cNvSpPr/>
          <p:nvPr>
            <p:custDataLst>
              <p:tags r:id="rId1"/>
            </p:custDataLst>
          </p:nvPr>
        </p:nvSpPr>
        <p:spPr>
          <a:xfrm>
            <a:off x="0" y="0"/>
            <a:ext cx="12192000" cy="644525"/>
          </a:xfrm>
          <a:prstGeom prst="rect">
            <a:avLst/>
          </a:prstGeom>
          <a:gradFill>
            <a:gsLst>
              <a:gs pos="0">
                <a:srgbClr val="F34602"/>
              </a:gs>
              <a:gs pos="97000">
                <a:srgbClr val="FA6124">
                  <a:alpha val="80000"/>
                  <a:lumMod val="95000"/>
                  <a:lumOff val="5000"/>
                </a:srgbClr>
              </a:gs>
              <a:gs pos="100000">
                <a:srgbClr val="F34602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pic>
        <p:nvPicPr>
          <p:cNvPr id="15" name="图片 14" descr="图片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89870" y="33655"/>
            <a:ext cx="1689100" cy="577850"/>
          </a:xfrm>
          <a:prstGeom prst="rect">
            <a:avLst/>
          </a:prstGeom>
        </p:spPr>
      </p:pic>
      <p:sp>
        <p:nvSpPr>
          <p:cNvPr id="25" name="文本框 24"/>
          <p:cNvSpPr txBox="1"/>
          <p:nvPr/>
        </p:nvSpPr>
        <p:spPr>
          <a:xfrm>
            <a:off x="335280" y="88900"/>
            <a:ext cx="557974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lt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3</a:t>
            </a:r>
            <a:r>
              <a:rPr lang="zh-CN" altLang="en-US" sz="2800" b="1" dirty="0">
                <a:solidFill>
                  <a:schemeClr val="lt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、商家发起结算流程及注意事项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LINE_FORE_SCHEMECOLOR_INDEX_BRIGHTNESS" val="0"/>
  <p:tag name="KSO_WM_UNIT_LINE_FORE_SCHEMECOLOR_INDEX" val="14"/>
  <p:tag name="KSO_WM_UNIT_LINE_FILL_TYPE" val="2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LINE_FORE_SCHEMECOLOR_INDEX_1_BRIGHTNESS" val="0"/>
  <p:tag name="KSO_WM_UNIT_LINE_FORE_SCHEMECOLOR_INDEX_1" val="14"/>
  <p:tag name="KSO_WM_UNIT_LINE_FORE_SCHEMECOLOR_INDEX_1_POS" val="0"/>
  <p:tag name="KSO_WM_UNIT_LINE_FORE_SCHEMECOLOR_INDEX_1_TRANS" val="0"/>
  <p:tag name="KSO_WM_UNIT_LINE_FORE_SCHEMECOLOR_INDEX_2_BRIGHTNESS" val="-0.15"/>
  <p:tag name="KSO_WM_UNIT_LINE_FORE_SCHEMECOLOR_INDEX_2" val="14"/>
  <p:tag name="KSO_WM_UNIT_LINE_FORE_SCHEMECOLOR_INDEX_2_POS" val="1"/>
  <p:tag name="KSO_WM_UNIT_LINE_FORE_SCHEMECOLOR_INDEX_2_TRANS" val="1"/>
  <p:tag name="KSO_WM_UNIT_LINE_GRADIENT_TYPE" val="0"/>
  <p:tag name="KSO_WM_UNIT_LINE_GRADIENT_ANGLE" val="45"/>
  <p:tag name="KSO_WM_UNIT_LINE_GRADIENT_DIRECTION" val="0"/>
  <p:tag name="KSO_WM_UNIT_LINE_FILL_TYPE" val="5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EXT_FILL_FORE_SCHEMECOLOR_INDEX_BRIGHTNESS" val="0"/>
  <p:tag name="KSO_WM_UNIT_TEXT_FILL_FORE_SCHEMECOLOR_INDEX" val="2"/>
  <p:tag name="KSO_WM_UNIT_TEXT_FILL_TYPE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EXT_FILL_FORE_SCHEMECOLOR_INDEX_BRIGHTNESS" val="0"/>
  <p:tag name="KSO_WM_UNIT_TEXT_FILL_FORE_SCHEMECOLOR_INDEX" val="2"/>
  <p:tag name="KSO_WM_UNIT_TEXT_FILL_TYPE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EXT_FILL_FORE_SCHEMECOLOR_INDEX_BRIGHTNESS" val="0"/>
  <p:tag name="KSO_WM_UNIT_TEXT_FILL_FORE_SCHEMECOLOR_INDEX" val="2"/>
  <p:tag name="KSO_WM_UNIT_TEXT_FILL_TYPE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EXT_FILL_FORE_SCHEMECOLOR_INDEX_BRIGHTNESS" val="0"/>
  <p:tag name="KSO_WM_UNIT_TEXT_FILL_FORE_SCHEMECOLOR_INDEX" val="2"/>
  <p:tag name="KSO_WM_UNIT_TEXT_FILL_TYPE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EXT_FILL_FORE_SCHEMECOLOR_INDEX_BRIGHTNESS" val="0"/>
  <p:tag name="KSO_WM_UNIT_TEXT_FILL_FORE_SCHEMECOLOR_INDEX" val="14"/>
  <p:tag name="KSO_WM_UNIT_TEXT_FILL_TYPE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EXT_FILL_FORE_SCHEMECOLOR_INDEX_BRIGHTNESS" val="0"/>
  <p:tag name="KSO_WM_UNIT_TEXT_FILL_FORE_SCHEMECOLOR_INDEX" val="2"/>
  <p:tag name="KSO_WM_UNIT_TEXT_FILL_TYPE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533f4f30-a6a6-4683-ac18-d872cdb827e7}"/>
  <p:tag name="TABLE_ENDDRAG_ORIGIN_RECT" val="363*122"/>
  <p:tag name="TABLE_ENDDRAG_RECT" val="51*269*363*12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LINE_FORE_SCHEMECOLOR_INDEX_BRIGHTNESS" val="0"/>
  <p:tag name="KSO_WM_UNIT_LINE_FORE_SCHEMECOLOR_INDEX" val="14"/>
  <p:tag name="KSO_WM_UNIT_LINE_FILL_TYPE" val="2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496f20c1-ab6e-4a44-8870-e4493e9f1ee7}"/>
  <p:tag name="TABLE_ENDDRAG_ORIGIN_RECT" val="363*122"/>
  <p:tag name="TABLE_ENDDRAG_RECT" val="51*269*363*122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a02c8270-2d0c-485b-aadb-28377de21a43}"/>
  <p:tag name="TABLE_ENDDRAG_ORIGIN_RECT" val="363*122"/>
  <p:tag name="TABLE_ENDDRAG_RECT" val="51*269*363*122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EXT_FILL_FORE_SCHEMECOLOR_INDEX_BRIGHTNESS" val="0"/>
  <p:tag name="KSO_WM_UNIT_TEXT_FILL_FORE_SCHEMECOLOR_INDEX" val="2"/>
  <p:tag name="KSO_WM_UNIT_TEXT_FILL_TYPE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EXT_FILL_FORE_SCHEMECOLOR_INDEX_BRIGHTNESS" val="0"/>
  <p:tag name="KSO_WM_UNIT_TEXT_FILL_FORE_SCHEMECOLOR_INDEX" val="2"/>
  <p:tag name="KSO_WM_UNIT_TEXT_FILL_TYPE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EXT_FILL_FORE_SCHEMECOLOR_INDEX_BRIGHTNESS" val="0"/>
  <p:tag name="KSO_WM_UNIT_TEXT_FILL_FORE_SCHEMECOLOR_INDEX" val="2"/>
  <p:tag name="KSO_WM_UNIT_TEXT_FILL_TYPE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EXT_FILL_FORE_SCHEMECOLOR_INDEX_BRIGHTNESS" val="0"/>
  <p:tag name="KSO_WM_UNIT_TEXT_FILL_FORE_SCHEMECOLOR_INDEX" val="2"/>
  <p:tag name="KSO_WM_UNIT_TEXT_FILL_TYPE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EXT_FILL_FORE_SCHEMECOLOR_INDEX_BRIGHTNESS" val="0"/>
  <p:tag name="KSO_WM_UNIT_TEXT_FILL_FORE_SCHEMECOLOR_INDEX" val="2"/>
  <p:tag name="KSO_WM_UNIT_TEXT_FILL_TYPE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15267061-f106-4075-8908-57ea6ec43fa7}"/>
  <p:tag name="TABLE_ENDDRAG_ORIGIN_RECT" val="901*360"/>
  <p:tag name="TABLE_ENDDRAG_RECT" val="33*116*901*360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EXT_FILL_FORE_SCHEMECOLOR_INDEX_BRIGHTNESS" val="0"/>
  <p:tag name="KSO_WM_UNIT_TEXT_FILL_FORE_SCHEMECOLOR_INDEX" val="2"/>
  <p:tag name="KSO_WM_UNIT_TEXT_FILL_TYPE" val="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EXT_FILL_FORE_SCHEMECOLOR_INDEX_BRIGHTNESS" val="0"/>
  <p:tag name="KSO_WM_UNIT_TEXT_FILL_FORE_SCHEMECOLOR_INDEX" val="2"/>
  <p:tag name="KSO_WM_UNIT_TEXT_FILL_TYPE" val="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PLACING_PICTURE_USER_VIEWPORT" val="{&quot;height&quot;:2230,&quot;width&quot;:3178}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FILL_FORE_SCHEMECOLOR_INDEX_BRIGHTNESS" val="0"/>
  <p:tag name="KSO_WM_UNIT_FILL_FORE_SCHEMECOLOR_INDEX" val="14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LINE_FORE_SCHEMECOLOR_INDEX_BRIGHTNESS" val="0"/>
  <p:tag name="KSO_WM_UNIT_LINE_FORE_SCHEMECOLOR_INDEX" val="14"/>
  <p:tag name="KSO_WM_UNIT_LINE_FILL_TYPE" val="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LINE_FORE_SCHEMECOLOR_INDEX_BRIGHTNESS" val="0"/>
  <p:tag name="KSO_WM_UNIT_LINE_FORE_SCHEMECOLOR_INDEX" val="14"/>
  <p:tag name="KSO_WM_UNIT_LINE_FILL_TYPE" val="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LINE_FORE_SCHEMECOLOR_INDEX_1_BRIGHTNESS" val="-0.15"/>
  <p:tag name="KSO_WM_UNIT_LINE_FORE_SCHEMECOLOR_INDEX_1" val="14"/>
  <p:tag name="KSO_WM_UNIT_LINE_FORE_SCHEMECOLOR_INDEX_1_POS" val="0.15"/>
  <p:tag name="KSO_WM_UNIT_LINE_FORE_SCHEMECOLOR_INDEX_1_TRANS" val="1"/>
  <p:tag name="KSO_WM_UNIT_LINE_FORE_SCHEMECOLOR_INDEX_2_BRIGHTNESS" val="0"/>
  <p:tag name="KSO_WM_UNIT_LINE_FORE_SCHEMECOLOR_INDEX_2" val="14"/>
  <p:tag name="KSO_WM_UNIT_LINE_FORE_SCHEMECOLOR_INDEX_2_POS" val="0.6"/>
  <p:tag name="KSO_WM_UNIT_LINE_FORE_SCHEMECOLOR_INDEX_2_TRANS" val="0"/>
  <p:tag name="KSO_WM_UNIT_LINE_GRADIENT_TYPE" val="0"/>
  <p:tag name="KSO_WM_UNIT_LINE_GRADIENT_ANGLE" val="45"/>
  <p:tag name="KSO_WM_UNIT_LINE_GRADIENT_DIRECTION" val="0"/>
  <p:tag name="KSO_WM_UNIT_LINE_FILL_TYPE" val="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FILL_FORE_SCHEMECOLOR_INDEX_BRIGHTNESS" val="0"/>
  <p:tag name="KSO_WM_UNIT_FILL_FORE_SCHEMECOLOR_INDEX" val="14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LINE_FORE_SCHEMECOLOR_INDEX_BRIGHTNESS" val="0"/>
  <p:tag name="KSO_WM_UNIT_LINE_FORE_SCHEMECOLOR_INDEX" val="14"/>
  <p:tag name="KSO_WM_UNIT_LINE_FILL_TYPE" val="2"/>
</p:tagLst>
</file>

<file path=ppt/theme/theme1.xml><?xml version="1.0" encoding="utf-8"?>
<a:theme xmlns:a="http://schemas.openxmlformats.org/drawingml/2006/main" name="ธีมของ Office">
  <a:themeElements>
    <a:clrScheme name="ธีมของ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ธีมของ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ธีมของ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ธีมของ Office">
  <a:themeElements>
    <a:clrScheme name="">
      <a:dk1>
        <a:srgbClr val="000000"/>
      </a:dk1>
      <a:lt1>
        <a:srgbClr val="FFFFFF"/>
      </a:lt1>
      <a:dk2>
        <a:srgbClr val="F9F9F9"/>
      </a:dk2>
      <a:lt2>
        <a:srgbClr val="FFFFFF"/>
      </a:lt2>
      <a:accent1>
        <a:srgbClr val="C32E24"/>
      </a:accent1>
      <a:accent2>
        <a:srgbClr val="D8572A"/>
      </a:accent2>
      <a:accent3>
        <a:srgbClr val="DB7C23"/>
      </a:accent3>
      <a:accent4>
        <a:srgbClr val="CE6B45"/>
      </a:accent4>
      <a:accent5>
        <a:srgbClr val="8A0012"/>
      </a:accent5>
      <a:accent6>
        <a:srgbClr val="F7B535"/>
      </a:accent6>
      <a:hlink>
        <a:srgbClr val="304FFE"/>
      </a:hlink>
      <a:folHlink>
        <a:srgbClr val="492067"/>
      </a:folHlink>
    </a:clrScheme>
    <a:fontScheme name="ธีมของ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ธีมของ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</TotalTime>
  <Words>1493</Words>
  <Application>Microsoft Office PowerPoint</Application>
  <PresentationFormat>宽屏</PresentationFormat>
  <Paragraphs>285</Paragraphs>
  <Slides>13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13</vt:i4>
      </vt:variant>
    </vt:vector>
  </HeadingPairs>
  <TitlesOfParts>
    <vt:vector size="22" baseType="lpstr">
      <vt:lpstr>等线</vt:lpstr>
      <vt:lpstr>方正姚体</vt:lpstr>
      <vt:lpstr>微软雅黑</vt:lpstr>
      <vt:lpstr>Arial</vt:lpstr>
      <vt:lpstr>Calibri</vt:lpstr>
      <vt:lpstr>Calibri Light</vt:lpstr>
      <vt:lpstr>Wingdings</vt:lpstr>
      <vt:lpstr>ธีมของ Office</vt:lpstr>
      <vt:lpstr>2_ธีมของ Office</vt:lpstr>
      <vt:lpstr>账单及结算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jintana promlaem</dc:creator>
  <cp:lastModifiedBy>赖 冰璇</cp:lastModifiedBy>
  <cp:revision>732</cp:revision>
  <dcterms:created xsi:type="dcterms:W3CDTF">2021-07-27T06:34:00Z</dcterms:created>
  <dcterms:modified xsi:type="dcterms:W3CDTF">2022-05-21T10:53:45Z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2052-11.1.0.10495</vt:lpwstr>
  </property>
  <property fmtid="{D5CDD505-2E9C-101B-9397-08002B2CF9AE}" pid="3" name="ICV">
    <vt:lpwstr>B9F1BDD32F514BEA835F4D6961C0DAC8</vt:lpwstr>
  </property>
</Properties>
</file>