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8" r:id="rId5"/>
    <p:sldId id="259" r:id="rId6"/>
    <p:sldId id="270" r:id="rId7"/>
    <p:sldId id="260" r:id="rId8"/>
    <p:sldId id="261" r:id="rId9"/>
    <p:sldId id="263" r:id="rId10"/>
    <p:sldId id="264" r:id="rId11"/>
    <p:sldId id="276" r:id="rId12"/>
    <p:sldId id="265" r:id="rId13"/>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aiFintech" initials="T" lastIdx="1" clrIdx="0"/>
  <p:cmAuthor id="2" name="Administrat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gs" Target="tags/tag77.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65.xml"/><Relationship Id="rId3" Type="http://schemas.openxmlformats.org/officeDocument/2006/relationships/image" Target="../media/image1.jpeg"/><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slideLayout" Target="../slideLayouts/slideLayout2.xml"/><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2.xml"/><Relationship Id="rId3" Type="http://schemas.openxmlformats.org/officeDocument/2006/relationships/tags" Target="../tags/tag68.xml"/><Relationship Id="rId2" Type="http://schemas.openxmlformats.org/officeDocument/2006/relationships/image" Target="../media/image2.png"/><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69.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2.xml"/><Relationship Id="rId3" Type="http://schemas.openxmlformats.org/officeDocument/2006/relationships/tags" Target="../tags/tag70.xml"/><Relationship Id="rId2" Type="http://schemas.openxmlformats.org/officeDocument/2006/relationships/image" Target="../media/image2.png"/><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2.xml"/><Relationship Id="rId3" Type="http://schemas.openxmlformats.org/officeDocument/2006/relationships/tags" Target="../tags/tag71.xml"/><Relationship Id="rId2" Type="http://schemas.openxmlformats.org/officeDocument/2006/relationships/image" Target="../media/image2.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72.xml"/><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7.png"/></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73.xml"/><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4.xml"/><Relationship Id="rId2" Type="http://schemas.openxmlformats.org/officeDocument/2006/relationships/image" Target="../media/image11.png"/><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t>空白演示</a:t>
            </a:r>
            <a:endParaRPr lang="zh-CN" altLang="zh-CN"/>
          </a:p>
        </p:txBody>
      </p:sp>
      <p:sp>
        <p:nvSpPr>
          <p:cNvPr id="3" name="副标题 2"/>
          <p:cNvSpPr>
            <a:spLocks noGrp="1"/>
          </p:cNvSpPr>
          <p:nvPr>
            <p:ph type="subTitle" idx="1"/>
            <p:custDataLst>
              <p:tags r:id="rId2"/>
            </p:custDataLst>
          </p:nvPr>
        </p:nvSpPr>
        <p:spPr/>
        <p:txBody>
          <a:bodyPr/>
          <a:p>
            <a:r>
              <a:rPr lang="zh-CN" altLang="en-US"/>
              <a:t>单击输入您的封面副标题</a:t>
            </a:r>
            <a:endParaRPr lang="zh-CN" altLang="en-US"/>
          </a:p>
        </p:txBody>
      </p:sp>
      <p:pic>
        <p:nvPicPr>
          <p:cNvPr id="4" name="图片 3"/>
          <p:cNvPicPr>
            <a:picLocks noChangeAspect="1"/>
          </p:cNvPicPr>
          <p:nvPr/>
        </p:nvPicPr>
        <p:blipFill>
          <a:blip r:embed="rId3"/>
          <a:stretch>
            <a:fillRect/>
          </a:stretch>
        </p:blipFill>
        <p:spPr>
          <a:xfrm>
            <a:off x="-96821" y="280"/>
            <a:ext cx="12385210" cy="6966680"/>
          </a:xfrm>
          <a:prstGeom prst="rect">
            <a:avLst/>
          </a:prstGeom>
        </p:spPr>
      </p:pic>
      <p:sp>
        <p:nvSpPr>
          <p:cNvPr id="5" name="矩形 4"/>
          <p:cNvSpPr/>
          <p:nvPr/>
        </p:nvSpPr>
        <p:spPr>
          <a:xfrm>
            <a:off x="1415430" y="2407610"/>
            <a:ext cx="9144000" cy="1882169"/>
          </a:xfrm>
        </p:spPr>
        <p:txBody>
          <a:bodyPr anchor="ctr"/>
          <a:lstStyle>
            <a:lvl1pPr marL="0" lvl="0" algn="ctr" defTabSz="914400">
              <a:lnSpc>
                <a:spcPct val="130000"/>
              </a:lnSpc>
              <a:spcBef>
                <a:spcPct val="0"/>
              </a:spcBef>
              <a:buNone/>
              <a:defRPr sz="6000" kern="1200">
                <a:solidFill>
                  <a:schemeClr val="tx1"/>
                </a:solidFill>
                <a:latin typeface="微软雅黑" panose="020B0503020204020204" charset="-122"/>
                <a:ea typeface="微软雅黑" panose="020B0503020204020204" charset="-122"/>
              </a:defRPr>
            </a:lvl1pPr>
            <a:lvl2pPr marL="457200" lvl="1" algn="l" defTabSz="914400">
              <a:lnSpc>
                <a:spcPct val="130000"/>
              </a:lnSpc>
              <a:defRPr sz="1800" kern="1200">
                <a:solidFill>
                  <a:schemeClr val="tx1"/>
                </a:solidFill>
                <a:latin typeface="微软雅黑" panose="020B0503020204020204" charset="-122"/>
                <a:ea typeface="微软雅黑" panose="020B0503020204020204" charset="-122"/>
              </a:defRPr>
            </a:lvl2pPr>
            <a:lvl3pPr marL="914400" lvl="2" algn="l" defTabSz="914400">
              <a:lnSpc>
                <a:spcPct val="130000"/>
              </a:lnSpc>
              <a:defRPr sz="1800" kern="1200">
                <a:solidFill>
                  <a:schemeClr val="tx1"/>
                </a:solidFill>
                <a:latin typeface="微软雅黑" panose="020B0503020204020204" charset="-122"/>
                <a:ea typeface="微软雅黑" panose="020B0503020204020204" charset="-122"/>
              </a:defRPr>
            </a:lvl3pPr>
            <a:lvl4pPr marL="1371600" lvl="3" algn="l" defTabSz="914400">
              <a:lnSpc>
                <a:spcPct val="130000"/>
              </a:lnSpc>
              <a:defRPr sz="1800" kern="1200">
                <a:solidFill>
                  <a:schemeClr val="tx1"/>
                </a:solidFill>
                <a:latin typeface="微软雅黑" panose="020B0503020204020204" charset="-122"/>
                <a:ea typeface="微软雅黑" panose="020B0503020204020204" charset="-122"/>
              </a:defRPr>
            </a:lvl4pPr>
            <a:lvl5pPr marL="1828800" lvl="4" algn="l" defTabSz="914400">
              <a:lnSpc>
                <a:spcPct val="130000"/>
              </a:lnSpc>
              <a:defRPr sz="1800" kern="1200">
                <a:solidFill>
                  <a:schemeClr val="tx1"/>
                </a:solidFill>
                <a:latin typeface="微软雅黑" panose="020B0503020204020204" charset="-122"/>
                <a:ea typeface="微软雅黑" panose="020B0503020204020204" charset="-122"/>
              </a:defRPr>
            </a:lvl5pPr>
            <a:lvl6pPr marL="2286000" lvl="5" algn="l" defTabSz="914400">
              <a:lnSpc>
                <a:spcPct val="130000"/>
              </a:lnSpc>
              <a:defRPr sz="1800" kern="1200">
                <a:solidFill>
                  <a:schemeClr val="tx1"/>
                </a:solidFill>
                <a:latin typeface="微软雅黑" panose="020B0503020204020204" charset="-122"/>
                <a:ea typeface="微软雅黑" panose="020B0503020204020204" charset="-122"/>
              </a:defRPr>
            </a:lvl6pPr>
            <a:lvl7pPr marL="2743200" lvl="6" algn="l" defTabSz="914400">
              <a:lnSpc>
                <a:spcPct val="130000"/>
              </a:lnSpc>
              <a:defRPr sz="1800" kern="1200">
                <a:solidFill>
                  <a:schemeClr val="tx1"/>
                </a:solidFill>
                <a:latin typeface="微软雅黑" panose="020B0503020204020204" charset="-122"/>
                <a:ea typeface="微软雅黑" panose="020B0503020204020204" charset="-122"/>
              </a:defRPr>
            </a:lvl7pPr>
            <a:lvl8pPr marL="3200400" lvl="7" algn="l" defTabSz="914400">
              <a:lnSpc>
                <a:spcPct val="130000"/>
              </a:lnSpc>
              <a:defRPr sz="1800" kern="1200">
                <a:solidFill>
                  <a:schemeClr val="tx1"/>
                </a:solidFill>
                <a:latin typeface="微软雅黑" panose="020B0503020204020204" charset="-122"/>
                <a:ea typeface="微软雅黑" panose="020B0503020204020204" charset="-122"/>
              </a:defRPr>
            </a:lvl8pPr>
            <a:lvl9pPr marL="3657600" lvl="8" algn="l" defTabSz="914400">
              <a:lnSpc>
                <a:spcPct val="130000"/>
              </a:lnSpc>
              <a:defRPr sz="1800" kern="1200">
                <a:solidFill>
                  <a:schemeClr val="tx1"/>
                </a:solidFill>
                <a:latin typeface="微软雅黑" panose="020B0503020204020204" charset="-122"/>
                <a:ea typeface="微软雅黑" panose="020B0503020204020204" charset="-122"/>
              </a:defRPr>
            </a:lvl9pPr>
          </a:lstStyle>
          <a:p>
            <a:r>
              <a:rPr lang="zh-CN" altLang="en-US" b="1">
                <a:solidFill>
                  <a:schemeClr val="bg1"/>
                </a:solidFill>
              </a:rPr>
              <a:t>运费模板设置</a:t>
            </a:r>
            <a:endParaRPr lang="zh-CN" altLang="en-US" b="1">
              <a:solidFill>
                <a:schemeClr val="bg1"/>
              </a:solidFill>
            </a:endParaRPr>
          </a:p>
        </p:txBody>
      </p:sp>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1"/>
          <p:cNvSpPr>
            <a:spLocks noGrp="1"/>
          </p:cNvSpPr>
          <p:nvPr/>
        </p:nvSpPr>
        <p:spPr>
          <a:xfrm>
            <a:off x="560775" y="17533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pPr algn="l"/>
            <a:r>
              <a:rPr lang="zh-CN" altLang="en-US">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四、常见问题</a:t>
            </a:r>
            <a:r>
              <a:rPr lang="en-US" altLang="zh-CN">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Q&amp;A</a:t>
            </a:r>
            <a:endParaRPr lang="en-US" altLang="zh-CN">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endParaRPr>
          </a:p>
        </p:txBody>
      </p:sp>
      <p:pic>
        <p:nvPicPr>
          <p:cNvPr id="10" name="图片 9" descr="logo（240240px）"/>
          <p:cNvPicPr>
            <a:picLocks noChangeAspect="1"/>
          </p:cNvPicPr>
          <p:nvPr/>
        </p:nvPicPr>
        <p:blipFill>
          <a:blip r:embed="rId1"/>
          <a:srcRect t="28198" b="31208"/>
          <a:stretch>
            <a:fillRect/>
          </a:stretch>
        </p:blipFill>
        <p:spPr>
          <a:xfrm>
            <a:off x="10269855" y="86360"/>
            <a:ext cx="1649730" cy="669925"/>
          </a:xfrm>
          <a:prstGeom prst="rect">
            <a:avLst/>
          </a:prstGeom>
        </p:spPr>
      </p:pic>
      <p:graphicFrame>
        <p:nvGraphicFramePr>
          <p:cNvPr id="7" name="表格 6"/>
          <p:cNvGraphicFramePr/>
          <p:nvPr>
            <p:custDataLst>
              <p:tags r:id="rId2"/>
            </p:custDataLst>
          </p:nvPr>
        </p:nvGraphicFramePr>
        <p:xfrm>
          <a:off x="1090930" y="1735455"/>
          <a:ext cx="9395460" cy="3200400"/>
        </p:xfrm>
        <a:graphic>
          <a:graphicData uri="http://schemas.openxmlformats.org/drawingml/2006/table">
            <a:tbl>
              <a:tblPr firstRow="1" bandRow="1">
                <a:tableStyleId>{5C22544A-7EE6-4342-B048-85BDC9FD1C3A}</a:tableStyleId>
              </a:tblPr>
              <a:tblGrid>
                <a:gridCol w="3653155"/>
                <a:gridCol w="5742305"/>
              </a:tblGrid>
              <a:tr h="1499235">
                <a:tc>
                  <a:txBody>
                    <a:bodyPr/>
                    <a:p>
                      <a:pPr algn="ctr">
                        <a:lnSpc>
                          <a:spcPct val="240000"/>
                        </a:lnSpc>
                        <a:buNone/>
                      </a:pPr>
                      <a:r>
                        <a:rPr lang="en-US" altLang="zh-CN" sz="1600" b="0">
                          <a:solidFill>
                            <a:schemeClr val="tx2"/>
                          </a:solidFill>
                          <a:latin typeface="微软雅黑" panose="020B0503020204020204" charset="-122"/>
                          <a:ea typeface="微软雅黑" panose="020B0503020204020204" charset="-122"/>
                          <a:cs typeface="微软雅黑" panose="020B0503020204020204" charset="-122"/>
                        </a:rPr>
                        <a:t>1.</a:t>
                      </a:r>
                      <a:r>
                        <a:rPr lang="zh-CN" altLang="en-US" sz="1600" b="0">
                          <a:solidFill>
                            <a:schemeClr val="tx2"/>
                          </a:solidFill>
                          <a:latin typeface="微软雅黑" panose="020B0503020204020204" charset="-122"/>
                          <a:ea typeface="微软雅黑" panose="020B0503020204020204" charset="-122"/>
                          <a:cs typeface="微软雅黑" panose="020B0503020204020204" charset="-122"/>
                        </a:rPr>
                        <a:t>若不设置任何运费模板，则默认运费如何计算？</a:t>
                      </a:r>
                      <a:endParaRPr lang="zh-CN" altLang="en-US" sz="1600" b="0">
                        <a:solidFill>
                          <a:schemeClr val="tx2"/>
                        </a:solidFill>
                        <a:latin typeface="微软雅黑" panose="020B0503020204020204" charset="-122"/>
                        <a:ea typeface="微软雅黑" panose="020B0503020204020204" charset="-122"/>
                        <a:cs typeface="微软雅黑" panose="020B0503020204020204" charset="-122"/>
                      </a:endParaRPr>
                    </a:p>
                  </a:txBody>
                  <a:tcPr>
                    <a:solidFill>
                      <a:schemeClr val="accent5">
                        <a:lumMod val="60000"/>
                        <a:lumOff val="40000"/>
                      </a:schemeClr>
                    </a:solidFill>
                  </a:tcPr>
                </a:tc>
                <a:tc>
                  <a:txBody>
                    <a:bodyPr/>
                    <a:p>
                      <a:pPr algn="l">
                        <a:lnSpc>
                          <a:spcPct val="340000"/>
                        </a:lnSpc>
                        <a:buClrTx/>
                        <a:buSzTx/>
                        <a:buFontTx/>
                        <a:buNone/>
                      </a:pPr>
                      <a:r>
                        <a:rPr lang="en-US" altLang="zh-CN" sz="1600" b="0">
                          <a:solidFill>
                            <a:schemeClr val="tx2"/>
                          </a:solidFill>
                          <a:latin typeface="微软雅黑" panose="020B0503020204020204" charset="-122"/>
                          <a:ea typeface="微软雅黑" panose="020B0503020204020204" charset="-122"/>
                          <a:cs typeface="微软雅黑" panose="020B0503020204020204" charset="-122"/>
                        </a:rPr>
                        <a:t>答：</a:t>
                      </a:r>
                      <a:r>
                        <a:rPr lang="zh-CN" altLang="en-US" sz="1600" b="0">
                          <a:solidFill>
                            <a:schemeClr val="tx2"/>
                          </a:solidFill>
                          <a:latin typeface="微软雅黑" panose="020B0503020204020204" charset="-122"/>
                          <a:ea typeface="微软雅黑" panose="020B0503020204020204" charset="-122"/>
                          <a:cs typeface="微软雅黑" panose="020B0503020204020204" charset="-122"/>
                        </a:rPr>
                        <a:t>当商家不设置任何运费模板时，则默认全店铺商品包邮。</a:t>
                      </a:r>
                      <a:endParaRPr lang="zh-CN" altLang="en-US" sz="1600" b="0">
                        <a:solidFill>
                          <a:schemeClr val="tx2"/>
                        </a:solidFill>
                        <a:latin typeface="微软雅黑" panose="020B0503020204020204" charset="-122"/>
                        <a:ea typeface="微软雅黑" panose="020B0503020204020204" charset="-122"/>
                        <a:cs typeface="微软雅黑" panose="020B0503020204020204" charset="-122"/>
                      </a:endParaRPr>
                    </a:p>
                  </a:txBody>
                  <a:tcPr>
                    <a:solidFill>
                      <a:schemeClr val="accent5">
                        <a:lumMod val="60000"/>
                        <a:lumOff val="40000"/>
                      </a:schemeClr>
                    </a:solidFill>
                  </a:tcPr>
                </a:tc>
              </a:tr>
              <a:tr h="1701165">
                <a:tc>
                  <a:txBody>
                    <a:bodyPr/>
                    <a:p>
                      <a:pPr algn="ctr">
                        <a:lnSpc>
                          <a:spcPct val="180000"/>
                        </a:lnSpc>
                        <a:buNone/>
                      </a:pPr>
                      <a:r>
                        <a:rPr lang="en-US" altLang="zh-CN" sz="1600">
                          <a:solidFill>
                            <a:schemeClr val="tx2"/>
                          </a:solidFill>
                          <a:latin typeface="微软雅黑" panose="020B0503020204020204" charset="-122"/>
                          <a:ea typeface="微软雅黑" panose="020B0503020204020204" charset="-122"/>
                          <a:cs typeface="微软雅黑" panose="020B0503020204020204" charset="-122"/>
                        </a:rPr>
                        <a:t>2.</a:t>
                      </a:r>
                      <a:r>
                        <a:rPr lang="zh-CN" altLang="en-US" sz="1600">
                          <a:solidFill>
                            <a:schemeClr val="tx2"/>
                          </a:solidFill>
                          <a:latin typeface="微软雅黑" panose="020B0503020204020204" charset="-122"/>
                          <a:ea typeface="微软雅黑" panose="020B0503020204020204" charset="-122"/>
                          <a:cs typeface="微软雅黑" panose="020B0503020204020204" charset="-122"/>
                        </a:rPr>
                        <a:t>店铺设置了多个运费模板，如果相同地区设置了</a:t>
                      </a:r>
                      <a:r>
                        <a:rPr lang="en-US" altLang="zh-CN" sz="1600">
                          <a:solidFill>
                            <a:schemeClr val="tx2"/>
                          </a:solidFill>
                          <a:latin typeface="微软雅黑" panose="020B0503020204020204" charset="-122"/>
                          <a:ea typeface="微软雅黑" panose="020B0503020204020204" charset="-122"/>
                          <a:cs typeface="微软雅黑" panose="020B0503020204020204" charset="-122"/>
                        </a:rPr>
                        <a:t>2</a:t>
                      </a:r>
                      <a:r>
                        <a:rPr lang="zh-CN" altLang="en-US" sz="1600">
                          <a:solidFill>
                            <a:schemeClr val="tx2"/>
                          </a:solidFill>
                          <a:latin typeface="微软雅黑" panose="020B0503020204020204" charset="-122"/>
                          <a:ea typeface="微软雅黑" panose="020B0503020204020204" charset="-122"/>
                          <a:cs typeface="微软雅黑" panose="020B0503020204020204" charset="-122"/>
                        </a:rPr>
                        <a:t>种计费规则，订单运费会按照哪一种方式计算？</a:t>
                      </a:r>
                      <a:endParaRPr lang="zh-CN" altLang="en-US" sz="1600">
                        <a:solidFill>
                          <a:schemeClr val="tx2"/>
                        </a:solidFill>
                        <a:latin typeface="微软雅黑" panose="020B0503020204020204" charset="-122"/>
                        <a:ea typeface="微软雅黑" panose="020B0503020204020204" charset="-122"/>
                        <a:cs typeface="微软雅黑" panose="020B0503020204020204" charset="-122"/>
                      </a:endParaRPr>
                    </a:p>
                  </a:txBody>
                  <a:tcPr>
                    <a:solidFill>
                      <a:schemeClr val="accent5">
                        <a:lumMod val="60000"/>
                        <a:lumOff val="40000"/>
                      </a:schemeClr>
                    </a:solidFill>
                  </a:tcPr>
                </a:tc>
                <a:tc>
                  <a:txBody>
                    <a:bodyPr/>
                    <a:p>
                      <a:pPr algn="l">
                        <a:lnSpc>
                          <a:spcPct val="140000"/>
                        </a:lnSpc>
                        <a:buNone/>
                      </a:pPr>
                      <a:r>
                        <a:rPr lang="zh-CN" altLang="en-US" sz="1600">
                          <a:solidFill>
                            <a:schemeClr val="tx2"/>
                          </a:solidFill>
                          <a:latin typeface="微软雅黑" panose="020B0503020204020204" charset="-122"/>
                          <a:ea typeface="微软雅黑" panose="020B0503020204020204" charset="-122"/>
                        </a:rPr>
                        <a:t>答：以主账号【运费模式设置】的配置内容为准，可选择以下三种计算方式：</a:t>
                      </a:r>
                      <a:endParaRPr lang="zh-CN" altLang="en-US" sz="1600">
                        <a:solidFill>
                          <a:schemeClr val="tx2"/>
                        </a:solidFill>
                        <a:latin typeface="微软雅黑" panose="020B0503020204020204" charset="-122"/>
                        <a:ea typeface="微软雅黑" panose="020B0503020204020204" charset="-122"/>
                      </a:endParaRPr>
                    </a:p>
                    <a:p>
                      <a:pPr algn="l">
                        <a:lnSpc>
                          <a:spcPct val="140000"/>
                        </a:lnSpc>
                        <a:buNone/>
                      </a:pPr>
                      <a:r>
                        <a:rPr lang="zh-CN" altLang="en-US" sz="1600">
                          <a:solidFill>
                            <a:schemeClr val="tx2"/>
                          </a:solidFill>
                          <a:latin typeface="微软雅黑" panose="020B0503020204020204" charset="-122"/>
                          <a:ea typeface="微软雅黑" panose="020B0503020204020204" charset="-122"/>
                        </a:rPr>
                        <a:t>1.</a:t>
                      </a:r>
                      <a:r>
                        <a:rPr lang="zh-CN" altLang="en-US" sz="1600">
                          <a:solidFill>
                            <a:schemeClr val="tx2"/>
                          </a:solidFill>
                          <a:latin typeface="微软雅黑" panose="020B0503020204020204" charset="-122"/>
                          <a:ea typeface="微软雅黑" panose="020B0503020204020204" charset="-122"/>
                          <a:sym typeface="+mn-ea"/>
                        </a:rPr>
                        <a:t>取运费最低值计算（含包邮）</a:t>
                      </a:r>
                      <a:endParaRPr lang="zh-CN" altLang="en-US" sz="1600">
                        <a:solidFill>
                          <a:schemeClr val="tx2"/>
                        </a:solidFill>
                        <a:latin typeface="微软雅黑" panose="020B0503020204020204" charset="-122"/>
                        <a:ea typeface="微软雅黑" panose="020B0503020204020204" charset="-122"/>
                        <a:sym typeface="+mn-ea"/>
                      </a:endParaRPr>
                    </a:p>
                    <a:p>
                      <a:pPr algn="l">
                        <a:lnSpc>
                          <a:spcPct val="140000"/>
                        </a:lnSpc>
                        <a:buNone/>
                      </a:pPr>
                      <a:r>
                        <a:rPr lang="zh-CN" altLang="en-US" sz="1600">
                          <a:solidFill>
                            <a:schemeClr val="tx2"/>
                          </a:solidFill>
                          <a:latin typeface="微软雅黑" panose="020B0503020204020204" charset="-122"/>
                          <a:ea typeface="微软雅黑" panose="020B0503020204020204" charset="-122"/>
                          <a:sym typeface="+mn-ea"/>
                        </a:rPr>
                        <a:t>2.</a:t>
                      </a:r>
                      <a:r>
                        <a:rPr lang="zh-CN" altLang="en-US" sz="1600">
                          <a:solidFill>
                            <a:schemeClr val="tx2"/>
                          </a:solidFill>
                          <a:latin typeface="微软雅黑" panose="020B0503020204020204" charset="-122"/>
                          <a:ea typeface="微软雅黑" panose="020B0503020204020204" charset="-122"/>
                          <a:sym typeface="+mn-ea"/>
                        </a:rPr>
                        <a:t>取运费最高值计算</a:t>
                      </a:r>
                      <a:endParaRPr lang="zh-CN" altLang="en-US" sz="1600">
                        <a:solidFill>
                          <a:schemeClr val="tx2"/>
                        </a:solidFill>
                        <a:latin typeface="微软雅黑" panose="020B0503020204020204" charset="-122"/>
                        <a:ea typeface="微软雅黑" panose="020B0503020204020204" charset="-122"/>
                        <a:sym typeface="+mn-ea"/>
                      </a:endParaRPr>
                    </a:p>
                    <a:p>
                      <a:pPr algn="l">
                        <a:lnSpc>
                          <a:spcPct val="140000"/>
                        </a:lnSpc>
                        <a:buNone/>
                      </a:pPr>
                      <a:r>
                        <a:rPr lang="zh-CN" altLang="en-US" sz="1600">
                          <a:solidFill>
                            <a:schemeClr val="tx2"/>
                          </a:solidFill>
                          <a:latin typeface="微软雅黑" panose="020B0503020204020204" charset="-122"/>
                          <a:ea typeface="微软雅黑" panose="020B0503020204020204" charset="-122"/>
                          <a:sym typeface="+mn-ea"/>
                        </a:rPr>
                        <a:t>3.叠加计</a:t>
                      </a:r>
                      <a:r>
                        <a:rPr lang="zh-CN" altLang="en-US" sz="1600">
                          <a:solidFill>
                            <a:schemeClr val="tx2"/>
                          </a:solidFill>
                          <a:latin typeface="微软雅黑" panose="020B0503020204020204" charset="-122"/>
                          <a:ea typeface="微软雅黑" panose="020B0503020204020204" charset="-122"/>
                          <a:sym typeface="+mn-ea"/>
                        </a:rPr>
                        <a:t>算</a:t>
                      </a:r>
                      <a:endParaRPr lang="zh-CN" altLang="en-US" sz="1600">
                        <a:solidFill>
                          <a:schemeClr val="tx2"/>
                        </a:solidFill>
                        <a:latin typeface="微软雅黑" panose="020B0503020204020204" charset="-122"/>
                        <a:ea typeface="微软雅黑" panose="020B0503020204020204" charset="-122"/>
                        <a:sym typeface="+mn-ea"/>
                      </a:endParaRPr>
                    </a:p>
                  </a:txBody>
                  <a:tcPr>
                    <a:solidFill>
                      <a:schemeClr val="accent5">
                        <a:lumMod val="60000"/>
                        <a:lumOff val="40000"/>
                      </a:schemeClr>
                    </a:solidFill>
                  </a:tcPr>
                </a:tc>
              </a:tr>
            </a:tbl>
          </a:graphicData>
        </a:graphic>
      </p:graphicFrame>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0" y="166370"/>
            <a:ext cx="294005" cy="484505"/>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441960" y="166370"/>
            <a:ext cx="792480" cy="460375"/>
          </a:xfrm>
          <a:prstGeom prst="rect">
            <a:avLst/>
          </a:prstGeom>
          <a:noFill/>
        </p:spPr>
        <p:txBody>
          <a:bodyPr wrap="none" rtlCol="0">
            <a:spAutoFit/>
          </a:bodyPr>
          <a:p>
            <a:r>
              <a:rPr lang="zh-CN" altLang="en-US" sz="2400" b="1">
                <a:solidFill>
                  <a:schemeClr val="accent5">
                    <a:lumMod val="75000"/>
                  </a:schemeClr>
                </a:solidFill>
              </a:rPr>
              <a:t>目录</a:t>
            </a:r>
            <a:endParaRPr lang="zh-CN" altLang="en-US" sz="2400" b="1">
              <a:solidFill>
                <a:schemeClr val="accent5">
                  <a:lumMod val="75000"/>
                </a:schemeClr>
              </a:solidFill>
            </a:endParaRPr>
          </a:p>
        </p:txBody>
      </p:sp>
      <p:sp>
        <p:nvSpPr>
          <p:cNvPr id="6" name="圆角矩形 5"/>
          <p:cNvSpPr/>
          <p:nvPr/>
        </p:nvSpPr>
        <p:spPr>
          <a:xfrm>
            <a:off x="985520" y="1443990"/>
            <a:ext cx="2785110" cy="46800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latin typeface="微软雅黑" panose="020B0503020204020204" charset="-122"/>
                <a:ea typeface="微软雅黑" panose="020B0503020204020204" charset="-122"/>
              </a:rPr>
              <a:t>一、运费模板介绍</a:t>
            </a:r>
            <a:endParaRPr lang="zh-CN" altLang="en-US">
              <a:latin typeface="微软雅黑" panose="020B0503020204020204" charset="-122"/>
              <a:ea typeface="微软雅黑" panose="020B0503020204020204" charset="-122"/>
            </a:endParaRPr>
          </a:p>
        </p:txBody>
      </p:sp>
      <p:sp>
        <p:nvSpPr>
          <p:cNvPr id="7" name="圆角矩形 6"/>
          <p:cNvSpPr/>
          <p:nvPr/>
        </p:nvSpPr>
        <p:spPr>
          <a:xfrm>
            <a:off x="985520" y="2226945"/>
            <a:ext cx="2785110" cy="46800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latin typeface="微软雅黑" panose="020B0503020204020204" charset="-122"/>
                <a:ea typeface="微软雅黑" panose="020B0503020204020204" charset="-122"/>
              </a:rPr>
              <a:t>二、店铺运费模板设置</a:t>
            </a:r>
            <a:endParaRPr lang="zh-CN" altLang="en-US">
              <a:latin typeface="微软雅黑" panose="020B0503020204020204" charset="-122"/>
              <a:ea typeface="微软雅黑" panose="020B0503020204020204" charset="-122"/>
            </a:endParaRPr>
          </a:p>
        </p:txBody>
      </p:sp>
      <p:sp>
        <p:nvSpPr>
          <p:cNvPr id="8" name="圆角矩形 7"/>
          <p:cNvSpPr/>
          <p:nvPr/>
        </p:nvSpPr>
        <p:spPr>
          <a:xfrm>
            <a:off x="985520" y="3042920"/>
            <a:ext cx="2785110" cy="46800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latin typeface="微软雅黑" panose="020B0503020204020204" charset="-122"/>
                <a:ea typeface="微软雅黑" panose="020B0503020204020204" charset="-122"/>
              </a:rPr>
              <a:t>三、单品运费模板设置</a:t>
            </a:r>
            <a:endParaRPr lang="zh-CN" altLang="en-US">
              <a:latin typeface="微软雅黑" panose="020B0503020204020204" charset="-122"/>
              <a:ea typeface="微软雅黑" panose="020B0503020204020204" charset="-122"/>
            </a:endParaRPr>
          </a:p>
        </p:txBody>
      </p:sp>
      <p:sp>
        <p:nvSpPr>
          <p:cNvPr id="9" name="圆角矩形 8"/>
          <p:cNvSpPr/>
          <p:nvPr/>
        </p:nvSpPr>
        <p:spPr>
          <a:xfrm>
            <a:off x="985520" y="3858895"/>
            <a:ext cx="2785110" cy="46800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latin typeface="微软雅黑" panose="020B0503020204020204" charset="-122"/>
                <a:ea typeface="微软雅黑" panose="020B0503020204020204" charset="-122"/>
                <a:cs typeface="微软雅黑" panose="020B0503020204020204" charset="-122"/>
              </a:rPr>
              <a:t>四、常见问题</a:t>
            </a:r>
            <a:r>
              <a:rPr lang="en-US" altLang="zh-CN">
                <a:latin typeface="微软雅黑" panose="020B0503020204020204" charset="-122"/>
                <a:ea typeface="微软雅黑" panose="020B0503020204020204" charset="-122"/>
                <a:cs typeface="微软雅黑" panose="020B0503020204020204" charset="-122"/>
              </a:rPr>
              <a:t>Q&amp;A</a:t>
            </a:r>
            <a:endParaRPr lang="en-US" altLang="zh-CN">
              <a:latin typeface="微软雅黑" panose="020B0503020204020204" charset="-122"/>
              <a:ea typeface="微软雅黑" panose="020B0503020204020204" charset="-122"/>
              <a:cs typeface="微软雅黑" panose="020B0503020204020204" charset="-122"/>
            </a:endParaRPr>
          </a:p>
        </p:txBody>
      </p:sp>
      <p:pic>
        <p:nvPicPr>
          <p:cNvPr id="10" name="图片 9" descr="logo（240240px）"/>
          <p:cNvPicPr>
            <a:picLocks noChangeAspect="1"/>
          </p:cNvPicPr>
          <p:nvPr/>
        </p:nvPicPr>
        <p:blipFill>
          <a:blip r:embed="rId1"/>
          <a:srcRect t="28198" b="31208"/>
          <a:stretch>
            <a:fillRect/>
          </a:stretch>
        </p:blipFill>
        <p:spPr>
          <a:xfrm>
            <a:off x="10278110" y="78105"/>
            <a:ext cx="1649730" cy="669925"/>
          </a:xfrm>
          <a:prstGeom prst="rect">
            <a:avLst/>
          </a:prstGeom>
        </p:spPr>
      </p:pic>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圆角矩形 3"/>
          <p:cNvSpPr/>
          <p:nvPr/>
        </p:nvSpPr>
        <p:spPr>
          <a:xfrm>
            <a:off x="670560" y="1260475"/>
            <a:ext cx="2197100" cy="32321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bg1"/>
                </a:solidFill>
                <a:latin typeface="微软雅黑" panose="020B0503020204020204" charset="-122"/>
                <a:ea typeface="微软雅黑" panose="020B0503020204020204" charset="-122"/>
                <a:cs typeface="微软雅黑" panose="020B0503020204020204" charset="-122"/>
                <a:sym typeface="+mn-ea"/>
              </a:rPr>
              <a:t>什么是运费模板？</a:t>
            </a:r>
            <a:endParaRPr lang="zh-CN" altLang="en-US"/>
          </a:p>
        </p:txBody>
      </p:sp>
      <p:sp>
        <p:nvSpPr>
          <p:cNvPr id="2" name="标题 1"/>
          <p:cNvSpPr>
            <a:spLocks noGrp="1"/>
          </p:cNvSpPr>
          <p:nvPr>
            <p:ph type="title"/>
          </p:nvPr>
        </p:nvSpPr>
        <p:spPr>
          <a:xfrm>
            <a:off x="608400" y="270580"/>
            <a:ext cx="10969200" cy="705600"/>
          </a:xfrm>
        </p:spPr>
        <p:txBody>
          <a:bodyPr>
            <a:normAutofit/>
          </a:bodyPr>
          <a:p>
            <a:r>
              <a:rPr lang="zh-CN" altLang="en-US">
                <a:solidFill>
                  <a:schemeClr val="accent5">
                    <a:lumMod val="75000"/>
                  </a:schemeClr>
                </a:solidFill>
              </a:rPr>
              <a:t>一、运费模板介绍</a:t>
            </a:r>
            <a:endParaRPr lang="zh-CN" altLang="en-US">
              <a:solidFill>
                <a:schemeClr val="accent5">
                  <a:lumMod val="75000"/>
                </a:schemeClr>
              </a:solidFill>
            </a:endParaRPr>
          </a:p>
        </p:txBody>
      </p:sp>
      <p:sp>
        <p:nvSpPr>
          <p:cNvPr id="3" name="内容占位符 2"/>
          <p:cNvSpPr>
            <a:spLocks noGrp="1"/>
          </p:cNvSpPr>
          <p:nvPr>
            <p:ph idx="1"/>
          </p:nvPr>
        </p:nvSpPr>
        <p:spPr>
          <a:xfrm>
            <a:off x="611575" y="1709475"/>
            <a:ext cx="10969200" cy="4759200"/>
          </a:xfrm>
        </p:spPr>
        <p:txBody>
          <a:bodyPr/>
          <a:p>
            <a:pPr marL="0" indent="0">
              <a:buNone/>
            </a:pPr>
            <a:r>
              <a:rPr lang="en-US" altLang="zh-CN">
                <a:solidFill>
                  <a:schemeClr val="tx1"/>
                </a:solidFill>
                <a:latin typeface="微软雅黑" panose="020B0503020204020204" charset="-122"/>
                <a:ea typeface="微软雅黑" panose="020B0503020204020204" charset="-122"/>
                <a:cs typeface="微软雅黑" panose="020B0503020204020204" charset="-122"/>
              </a:rPr>
              <a:t>Thisshop</a:t>
            </a:r>
            <a:r>
              <a:rPr lang="zh-CN" altLang="en-US">
                <a:solidFill>
                  <a:schemeClr val="tx1"/>
                </a:solidFill>
                <a:latin typeface="微软雅黑" panose="020B0503020204020204" charset="-122"/>
                <a:ea typeface="微软雅黑" panose="020B0503020204020204" charset="-122"/>
                <a:cs typeface="微软雅黑" panose="020B0503020204020204" charset="-122"/>
              </a:rPr>
              <a:t>运费模板是帮助解决不同地区用户购买商品时运费差异化问题的工具，同时能解决用户购买多件商品时运费合并的问题</a:t>
            </a:r>
            <a:endParaRPr lang="zh-CN" altLang="en-US">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sz="1400">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sz="1400">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p:txBody>
      </p:sp>
      <p:sp>
        <p:nvSpPr>
          <p:cNvPr id="5" name="圆角矩形 4"/>
          <p:cNvSpPr/>
          <p:nvPr/>
        </p:nvSpPr>
        <p:spPr>
          <a:xfrm>
            <a:off x="608330" y="3022600"/>
            <a:ext cx="2339340" cy="32321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bg1"/>
                </a:solidFill>
                <a:latin typeface="微软雅黑" panose="020B0503020204020204" charset="-122"/>
                <a:ea typeface="微软雅黑" panose="020B0503020204020204" charset="-122"/>
                <a:cs typeface="微软雅黑" panose="020B0503020204020204" charset="-122"/>
                <a:sym typeface="+mn-ea"/>
              </a:rPr>
              <a:t>运费模板的两种类型</a:t>
            </a:r>
            <a:endParaRPr lang="zh-CN" altLang="en-US"/>
          </a:p>
        </p:txBody>
      </p:sp>
      <p:graphicFrame>
        <p:nvGraphicFramePr>
          <p:cNvPr id="7" name="表格 6"/>
          <p:cNvGraphicFramePr/>
          <p:nvPr>
            <p:custDataLst>
              <p:tags r:id="rId1"/>
            </p:custDataLst>
          </p:nvPr>
        </p:nvGraphicFramePr>
        <p:xfrm>
          <a:off x="1765935" y="3618230"/>
          <a:ext cx="8446770" cy="2437765"/>
        </p:xfrm>
        <a:graphic>
          <a:graphicData uri="http://schemas.openxmlformats.org/drawingml/2006/table">
            <a:tbl>
              <a:tblPr firstRow="1" bandRow="1">
                <a:tableStyleId>{5C22544A-7EE6-4342-B048-85BDC9FD1C3A}</a:tableStyleId>
              </a:tblPr>
              <a:tblGrid>
                <a:gridCol w="1179830"/>
                <a:gridCol w="3388995"/>
                <a:gridCol w="3877945"/>
              </a:tblGrid>
              <a:tr h="459740">
                <a:tc>
                  <a:txBody>
                    <a:bodyPr/>
                    <a:p>
                      <a:pPr algn="ctr">
                        <a:buNone/>
                      </a:pPr>
                      <a:r>
                        <a:rPr lang="zh-CN" altLang="en-US">
                          <a:latin typeface="微软雅黑" panose="020B0503020204020204" charset="-122"/>
                          <a:ea typeface="微软雅黑" panose="020B0503020204020204" charset="-122"/>
                        </a:rPr>
                        <a:t>模板类型</a:t>
                      </a:r>
                      <a:endParaRPr lang="zh-CN" altLang="en-US">
                        <a:latin typeface="微软雅黑" panose="020B0503020204020204" charset="-122"/>
                        <a:ea typeface="微软雅黑" panose="020B0503020204020204" charset="-122"/>
                      </a:endParaRPr>
                    </a:p>
                  </a:txBody>
                  <a:tcPr>
                    <a:solidFill>
                      <a:schemeClr val="accent5">
                        <a:lumMod val="75000"/>
                        <a:alpha val="80000"/>
                      </a:schemeClr>
                    </a:solidFill>
                  </a:tcPr>
                </a:tc>
                <a:tc>
                  <a:txBody>
                    <a:bodyPr/>
                    <a:p>
                      <a:pPr algn="ctr">
                        <a:buNone/>
                      </a:pPr>
                      <a:r>
                        <a:rPr lang="zh-CN" altLang="en-US">
                          <a:latin typeface="微软雅黑" panose="020B0503020204020204" charset="-122"/>
                          <a:ea typeface="微软雅黑" panose="020B0503020204020204" charset="-122"/>
                        </a:rPr>
                        <a:t>单品运费模板</a:t>
                      </a:r>
                      <a:endParaRPr lang="zh-CN" altLang="en-US">
                        <a:latin typeface="微软雅黑" panose="020B0503020204020204" charset="-122"/>
                        <a:ea typeface="微软雅黑" panose="020B0503020204020204" charset="-122"/>
                      </a:endParaRPr>
                    </a:p>
                  </a:txBody>
                  <a:tcPr>
                    <a:solidFill>
                      <a:schemeClr val="accent5">
                        <a:lumMod val="75000"/>
                        <a:alpha val="80000"/>
                      </a:schemeClr>
                    </a:solidFill>
                  </a:tcPr>
                </a:tc>
                <a:tc>
                  <a:txBody>
                    <a:bodyPr/>
                    <a:p>
                      <a:pPr algn="ctr">
                        <a:buNone/>
                      </a:pPr>
                      <a:r>
                        <a:rPr lang="zh-CN" altLang="en-US">
                          <a:latin typeface="微软雅黑" panose="020B0503020204020204" charset="-122"/>
                          <a:ea typeface="微软雅黑" panose="020B0503020204020204" charset="-122"/>
                        </a:rPr>
                        <a:t>店铺运费模板</a:t>
                      </a:r>
                      <a:endParaRPr lang="zh-CN" altLang="en-US">
                        <a:latin typeface="微软雅黑" panose="020B0503020204020204" charset="-122"/>
                        <a:ea typeface="微软雅黑" panose="020B0503020204020204" charset="-122"/>
                      </a:endParaRPr>
                    </a:p>
                  </a:txBody>
                  <a:tcPr>
                    <a:solidFill>
                      <a:schemeClr val="accent5">
                        <a:lumMod val="75000"/>
                        <a:alpha val="80000"/>
                      </a:schemeClr>
                    </a:solidFill>
                  </a:tcPr>
                </a:tc>
              </a:tr>
              <a:tr h="967105">
                <a:tc>
                  <a:txBody>
                    <a:bodyPr/>
                    <a:p>
                      <a:pPr algn="ctr">
                        <a:lnSpc>
                          <a:spcPct val="230000"/>
                        </a:lnSpc>
                        <a:buNone/>
                      </a:pPr>
                      <a:r>
                        <a:rPr lang="zh-CN" altLang="en-US">
                          <a:latin typeface="微软雅黑" panose="020B0503020204020204" charset="-122"/>
                          <a:ea typeface="微软雅黑" panose="020B0503020204020204" charset="-122"/>
                        </a:rPr>
                        <a:t>模式</a:t>
                      </a:r>
                      <a:endParaRPr lang="zh-CN" altLang="en-US">
                        <a:latin typeface="微软雅黑" panose="020B0503020204020204" charset="-122"/>
                        <a:ea typeface="微软雅黑" panose="020B0503020204020204" charset="-122"/>
                      </a:endParaRPr>
                    </a:p>
                  </a:txBody>
                  <a:tcPr>
                    <a:solidFill>
                      <a:schemeClr val="accent5">
                        <a:lumMod val="40000"/>
                        <a:lumOff val="60000"/>
                      </a:schemeClr>
                    </a:solidFill>
                  </a:tcPr>
                </a:tc>
                <a:tc>
                  <a:txBody>
                    <a:bodyPr/>
                    <a:p>
                      <a:pPr algn="ctr">
                        <a:lnSpc>
                          <a:spcPct val="130000"/>
                        </a:lnSpc>
                        <a:buNone/>
                      </a:pPr>
                      <a:r>
                        <a:rPr lang="zh-CN" altLang="en-US" sz="1400">
                          <a:latin typeface="微软雅黑" panose="020B0503020204020204" charset="-122"/>
                          <a:ea typeface="微软雅黑" panose="020B0503020204020204" charset="-122"/>
                        </a:rPr>
                        <a:t>可设置运费支付方：用户</a:t>
                      </a:r>
                      <a:r>
                        <a:rPr lang="en-US" altLang="zh-CN" sz="1400">
                          <a:latin typeface="微软雅黑" panose="020B0503020204020204" charset="-122"/>
                          <a:ea typeface="微软雅黑" panose="020B0503020204020204" charset="-122"/>
                        </a:rPr>
                        <a:t>/</a:t>
                      </a:r>
                      <a:r>
                        <a:rPr lang="zh-CN" altLang="en-US" sz="1400">
                          <a:latin typeface="微软雅黑" panose="020B0503020204020204" charset="-122"/>
                          <a:ea typeface="微软雅黑" panose="020B0503020204020204" charset="-122"/>
                        </a:rPr>
                        <a:t>店铺</a:t>
                      </a:r>
                      <a:endParaRPr lang="zh-CN" altLang="en-US" sz="1400">
                        <a:latin typeface="微软雅黑" panose="020B0503020204020204" charset="-122"/>
                        <a:ea typeface="微软雅黑" panose="020B0503020204020204" charset="-122"/>
                      </a:endParaRPr>
                    </a:p>
                    <a:p>
                      <a:pPr algn="ctr">
                        <a:lnSpc>
                          <a:spcPct val="130000"/>
                        </a:lnSpc>
                        <a:buNone/>
                      </a:pPr>
                      <a:r>
                        <a:rPr lang="zh-CN" altLang="en-US" sz="1400">
                          <a:latin typeface="微软雅黑" panose="020B0503020204020204" charset="-122"/>
                          <a:ea typeface="微软雅黑" panose="020B0503020204020204" charset="-122"/>
                        </a:rPr>
                        <a:t>指定地区单独设置运费</a:t>
                      </a:r>
                      <a:endParaRPr lang="zh-CN" altLang="en-US" sz="1400">
                        <a:latin typeface="微软雅黑" panose="020B0503020204020204" charset="-122"/>
                        <a:ea typeface="微软雅黑" panose="020B0503020204020204" charset="-122"/>
                      </a:endParaRPr>
                    </a:p>
                    <a:p>
                      <a:pPr algn="ctr">
                        <a:lnSpc>
                          <a:spcPct val="130000"/>
                        </a:lnSpc>
                        <a:buNone/>
                      </a:pPr>
                      <a:r>
                        <a:rPr lang="zh-CN" altLang="en-US" sz="1400">
                          <a:latin typeface="微软雅黑" panose="020B0503020204020204" charset="-122"/>
                          <a:ea typeface="微软雅黑" panose="020B0503020204020204" charset="-122"/>
                        </a:rPr>
                        <a:t>指定条件</a:t>
                      </a:r>
                      <a:r>
                        <a:rPr lang="en-US" altLang="zh-CN" sz="1400">
                          <a:latin typeface="微软雅黑" panose="020B0503020204020204" charset="-122"/>
                          <a:ea typeface="微软雅黑" panose="020B0503020204020204" charset="-122"/>
                        </a:rPr>
                        <a:t>/</a:t>
                      </a:r>
                      <a:r>
                        <a:rPr lang="zh-CN" altLang="en-US" sz="1400">
                          <a:latin typeface="微软雅黑" panose="020B0503020204020204" charset="-122"/>
                          <a:ea typeface="微软雅黑" panose="020B0503020204020204" charset="-122"/>
                        </a:rPr>
                        <a:t>地区包邮</a:t>
                      </a:r>
                      <a:endParaRPr lang="zh-CN" altLang="en-US" sz="1400">
                        <a:latin typeface="微软雅黑" panose="020B0503020204020204" charset="-122"/>
                        <a:ea typeface="微软雅黑" panose="020B0503020204020204" charset="-122"/>
                      </a:endParaRPr>
                    </a:p>
                  </a:txBody>
                  <a:tcPr>
                    <a:solidFill>
                      <a:schemeClr val="accent5">
                        <a:lumMod val="40000"/>
                        <a:lumOff val="60000"/>
                      </a:schemeClr>
                    </a:solidFill>
                  </a:tcPr>
                </a:tc>
                <a:tc>
                  <a:txBody>
                    <a:bodyPr/>
                    <a:p>
                      <a:pPr algn="ctr">
                        <a:lnSpc>
                          <a:spcPct val="130000"/>
                        </a:lnSpc>
                        <a:buNone/>
                      </a:pPr>
                      <a:r>
                        <a:rPr lang="zh-CN" altLang="en-US" sz="1400">
                          <a:latin typeface="微软雅黑" panose="020B0503020204020204" charset="-122"/>
                          <a:ea typeface="微软雅黑" panose="020B0503020204020204" charset="-122"/>
                        </a:rPr>
                        <a:t>设置包邮门槛</a:t>
                      </a:r>
                      <a:endParaRPr lang="zh-CN" altLang="en-US" sz="1400">
                        <a:latin typeface="微软雅黑" panose="020B0503020204020204" charset="-122"/>
                        <a:ea typeface="微软雅黑" panose="020B0503020204020204" charset="-122"/>
                      </a:endParaRPr>
                    </a:p>
                    <a:p>
                      <a:pPr algn="ctr">
                        <a:lnSpc>
                          <a:spcPct val="130000"/>
                        </a:lnSpc>
                        <a:buNone/>
                      </a:pPr>
                      <a:r>
                        <a:rPr lang="zh-CN" altLang="en-US" sz="1400">
                          <a:latin typeface="微软雅黑" panose="020B0503020204020204" charset="-122"/>
                          <a:ea typeface="微软雅黑" panose="020B0503020204020204" charset="-122"/>
                        </a:rPr>
                        <a:t>设置固定订单运费</a:t>
                      </a:r>
                      <a:endParaRPr lang="zh-CN" altLang="en-US" sz="1400">
                        <a:latin typeface="微软雅黑" panose="020B0503020204020204" charset="-122"/>
                        <a:ea typeface="微软雅黑" panose="020B0503020204020204" charset="-122"/>
                      </a:endParaRPr>
                    </a:p>
                    <a:p>
                      <a:pPr algn="ctr">
                        <a:lnSpc>
                          <a:spcPct val="130000"/>
                        </a:lnSpc>
                        <a:buNone/>
                      </a:pPr>
                      <a:r>
                        <a:rPr lang="en-US" altLang="zh-CN" sz="1400">
                          <a:latin typeface="微软雅黑" panose="020B0503020204020204" charset="-122"/>
                          <a:ea typeface="微软雅黑" panose="020B0503020204020204" charset="-122"/>
                        </a:rPr>
                        <a:t>*</a:t>
                      </a:r>
                      <a:r>
                        <a:rPr lang="zh-CN" altLang="en-US" sz="1400">
                          <a:latin typeface="微软雅黑" panose="020B0503020204020204" charset="-122"/>
                          <a:ea typeface="微软雅黑" panose="020B0503020204020204" charset="-122"/>
                        </a:rPr>
                        <a:t>若均不设置则默认全店包邮</a:t>
                      </a:r>
                      <a:endParaRPr lang="zh-CN" altLang="en-US" sz="1400">
                        <a:latin typeface="微软雅黑" panose="020B0503020204020204" charset="-122"/>
                        <a:ea typeface="微软雅黑" panose="020B0503020204020204" charset="-122"/>
                      </a:endParaRPr>
                    </a:p>
                  </a:txBody>
                  <a:tcPr>
                    <a:solidFill>
                      <a:schemeClr val="accent5">
                        <a:lumMod val="40000"/>
                        <a:lumOff val="60000"/>
                      </a:schemeClr>
                    </a:solidFill>
                  </a:tcPr>
                </a:tc>
              </a:tr>
              <a:tr h="1010920">
                <a:tc>
                  <a:txBody>
                    <a:bodyPr/>
                    <a:p>
                      <a:pPr algn="ctr">
                        <a:lnSpc>
                          <a:spcPct val="230000"/>
                        </a:lnSpc>
                        <a:buNone/>
                      </a:pPr>
                      <a:r>
                        <a:rPr lang="zh-CN" altLang="en-US">
                          <a:latin typeface="微软雅黑" panose="020B0503020204020204" charset="-122"/>
                          <a:ea typeface="微软雅黑" panose="020B0503020204020204" charset="-122"/>
                        </a:rPr>
                        <a:t>释义</a:t>
                      </a:r>
                      <a:endParaRPr lang="zh-CN" altLang="en-US">
                        <a:latin typeface="微软雅黑" panose="020B0503020204020204" charset="-122"/>
                        <a:ea typeface="微软雅黑" panose="020B0503020204020204" charset="-122"/>
                      </a:endParaRPr>
                    </a:p>
                  </a:txBody>
                  <a:tcPr>
                    <a:solidFill>
                      <a:schemeClr val="accent5">
                        <a:lumMod val="40000"/>
                        <a:lumOff val="60000"/>
                      </a:schemeClr>
                    </a:solidFill>
                  </a:tcPr>
                </a:tc>
                <a:tc>
                  <a:txBody>
                    <a:bodyPr/>
                    <a:p>
                      <a:pPr algn="ctr">
                        <a:lnSpc>
                          <a:spcPct val="130000"/>
                        </a:lnSpc>
                        <a:buNone/>
                      </a:pPr>
                      <a:r>
                        <a:rPr lang="zh-CN" altLang="en-US" sz="1400">
                          <a:latin typeface="微软雅黑" panose="020B0503020204020204" charset="-122"/>
                          <a:ea typeface="微软雅黑" panose="020B0503020204020204" charset="-122"/>
                        </a:rPr>
                        <a:t>根据订单商品件数</a:t>
                      </a:r>
                      <a:r>
                        <a:rPr lang="en-US" altLang="zh-CN" sz="1400">
                          <a:latin typeface="微软雅黑" panose="020B0503020204020204" charset="-122"/>
                          <a:ea typeface="微软雅黑" panose="020B0503020204020204" charset="-122"/>
                        </a:rPr>
                        <a:t>/</a:t>
                      </a:r>
                      <a:r>
                        <a:rPr lang="zh-CN" altLang="en-US" sz="1400">
                          <a:latin typeface="微软雅黑" panose="020B0503020204020204" charset="-122"/>
                          <a:ea typeface="微软雅黑" panose="020B0503020204020204" charset="-122"/>
                        </a:rPr>
                        <a:t>订单金额或不同地区向用户收取运费</a:t>
                      </a:r>
                      <a:endParaRPr lang="zh-CN" altLang="en-US" sz="1400">
                        <a:latin typeface="微软雅黑" panose="020B0503020204020204" charset="-122"/>
                        <a:ea typeface="微软雅黑" panose="020B0503020204020204" charset="-122"/>
                      </a:endParaRPr>
                    </a:p>
                    <a:p>
                      <a:pPr algn="ctr">
                        <a:lnSpc>
                          <a:spcPct val="130000"/>
                        </a:lnSpc>
                        <a:buNone/>
                      </a:pPr>
                      <a:r>
                        <a:rPr lang="zh-CN" altLang="en-US" sz="1400">
                          <a:latin typeface="微软雅黑" panose="020B0503020204020204" charset="-122"/>
                          <a:ea typeface="微软雅黑" panose="020B0503020204020204" charset="-122"/>
                        </a:rPr>
                        <a:t>也可设置指定条件包邮</a:t>
                      </a:r>
                      <a:endParaRPr lang="zh-CN" altLang="en-US" sz="1400">
                        <a:latin typeface="微软雅黑" panose="020B0503020204020204" charset="-122"/>
                        <a:ea typeface="微软雅黑" panose="020B0503020204020204" charset="-122"/>
                      </a:endParaRPr>
                    </a:p>
                  </a:txBody>
                  <a:tcPr>
                    <a:solidFill>
                      <a:schemeClr val="accent5">
                        <a:lumMod val="40000"/>
                        <a:lumOff val="60000"/>
                      </a:schemeClr>
                    </a:solidFill>
                  </a:tcPr>
                </a:tc>
                <a:tc>
                  <a:txBody>
                    <a:bodyPr/>
                    <a:p>
                      <a:pPr algn="ctr">
                        <a:lnSpc>
                          <a:spcPct val="130000"/>
                        </a:lnSpc>
                        <a:buNone/>
                      </a:pPr>
                      <a:r>
                        <a:rPr lang="zh-CN" altLang="en-US" sz="1400">
                          <a:latin typeface="微软雅黑" panose="020B0503020204020204" charset="-122"/>
                          <a:ea typeface="微软雅黑" panose="020B0503020204020204" charset="-122"/>
                        </a:rPr>
                        <a:t>根据订单总金额</a:t>
                      </a:r>
                      <a:r>
                        <a:rPr lang="en-US" altLang="zh-CN" sz="1400">
                          <a:latin typeface="微软雅黑" panose="020B0503020204020204" charset="-122"/>
                          <a:ea typeface="微软雅黑" panose="020B0503020204020204" charset="-122"/>
                        </a:rPr>
                        <a:t>/</a:t>
                      </a:r>
                      <a:r>
                        <a:rPr lang="zh-CN" altLang="en-US" sz="1400">
                          <a:latin typeface="微软雅黑" panose="020B0503020204020204" charset="-122"/>
                          <a:ea typeface="微软雅黑" panose="020B0503020204020204" charset="-122"/>
                        </a:rPr>
                        <a:t>总数量</a:t>
                      </a:r>
                      <a:endParaRPr lang="zh-CN" altLang="en-US" sz="1400">
                        <a:latin typeface="微软雅黑" panose="020B0503020204020204" charset="-122"/>
                        <a:ea typeface="微软雅黑" panose="020B0503020204020204" charset="-122"/>
                      </a:endParaRPr>
                    </a:p>
                    <a:p>
                      <a:pPr algn="ctr">
                        <a:lnSpc>
                          <a:spcPct val="130000"/>
                        </a:lnSpc>
                        <a:buNone/>
                      </a:pPr>
                      <a:r>
                        <a:rPr lang="zh-CN" altLang="en-US" sz="1400">
                          <a:latin typeface="微软雅黑" panose="020B0503020204020204" charset="-122"/>
                          <a:ea typeface="微软雅黑" panose="020B0503020204020204" charset="-122"/>
                        </a:rPr>
                        <a:t>或特定地区向用户收取运费</a:t>
                      </a:r>
                      <a:endParaRPr lang="zh-CN" altLang="en-US" sz="1400">
                        <a:latin typeface="微软雅黑" panose="020B0503020204020204" charset="-122"/>
                        <a:ea typeface="微软雅黑" panose="020B0503020204020204" charset="-122"/>
                      </a:endParaRPr>
                    </a:p>
                  </a:txBody>
                  <a:tcPr>
                    <a:solidFill>
                      <a:schemeClr val="accent5">
                        <a:lumMod val="40000"/>
                        <a:lumOff val="60000"/>
                      </a:schemeClr>
                    </a:solidFill>
                  </a:tcPr>
                </a:tc>
              </a:tr>
            </a:tbl>
          </a:graphicData>
        </a:graphic>
      </p:graphicFrame>
      <p:pic>
        <p:nvPicPr>
          <p:cNvPr id="10" name="图片 9" descr="logo（240240px）"/>
          <p:cNvPicPr>
            <a:picLocks noChangeAspect="1"/>
          </p:cNvPicPr>
          <p:nvPr/>
        </p:nvPicPr>
        <p:blipFill>
          <a:blip r:embed="rId2"/>
          <a:srcRect t="28198" b="31208"/>
          <a:stretch>
            <a:fillRect/>
          </a:stretch>
        </p:blipFill>
        <p:spPr>
          <a:xfrm>
            <a:off x="10269855" y="86360"/>
            <a:ext cx="1649730" cy="669925"/>
          </a:xfrm>
          <a:prstGeom prst="rect">
            <a:avLst/>
          </a:prstGeom>
        </p:spPr>
      </p:pic>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1"/>
          <p:cNvSpPr>
            <a:spLocks noGrp="1"/>
          </p:cNvSpPr>
          <p:nvPr/>
        </p:nvSpPr>
        <p:spPr>
          <a:xfrm>
            <a:off x="608400" y="27058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accent5">
                    <a:lumMod val="75000"/>
                  </a:schemeClr>
                </a:solidFill>
              </a:rPr>
              <a:t>一、运费模板介绍</a:t>
            </a:r>
            <a:endParaRPr lang="zh-CN" altLang="en-US">
              <a:solidFill>
                <a:schemeClr val="accent5">
                  <a:lumMod val="75000"/>
                </a:schemeClr>
              </a:solidFill>
            </a:endParaRPr>
          </a:p>
        </p:txBody>
      </p:sp>
      <p:pic>
        <p:nvPicPr>
          <p:cNvPr id="10" name="图片 9" descr="logo（240240px）"/>
          <p:cNvPicPr>
            <a:picLocks noChangeAspect="1"/>
          </p:cNvPicPr>
          <p:nvPr/>
        </p:nvPicPr>
        <p:blipFill>
          <a:blip r:embed="rId1"/>
          <a:srcRect t="28198" b="31208"/>
          <a:stretch>
            <a:fillRect/>
          </a:stretch>
        </p:blipFill>
        <p:spPr>
          <a:xfrm>
            <a:off x="10269855" y="86360"/>
            <a:ext cx="1649730" cy="669925"/>
          </a:xfrm>
          <a:prstGeom prst="rect">
            <a:avLst/>
          </a:prstGeom>
        </p:spPr>
      </p:pic>
      <p:sp>
        <p:nvSpPr>
          <p:cNvPr id="5" name="文本框 4"/>
          <p:cNvSpPr txBox="1"/>
          <p:nvPr/>
        </p:nvSpPr>
        <p:spPr>
          <a:xfrm>
            <a:off x="211455" y="1716405"/>
            <a:ext cx="4430395" cy="4878070"/>
          </a:xfrm>
          <a:prstGeom prst="rect">
            <a:avLst/>
          </a:prstGeom>
          <a:noFill/>
        </p:spPr>
        <p:txBody>
          <a:bodyPr wrap="square" rtlCol="0">
            <a:spAutoFit/>
          </a:bodyPr>
          <a:p>
            <a:pPr marL="285750" indent="-285750" algn="l">
              <a:lnSpc>
                <a:spcPct val="180000"/>
              </a:lnSpc>
              <a:buFont typeface="Arial" panose="020B0604020202020204" pitchFamily="34" charset="0"/>
              <a:buChar char="•"/>
            </a:pPr>
            <a:r>
              <a:rPr lang="zh-CN" altLang="en-US" sz="1400" b="1">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取运费最低值计算（含包邮）：</a:t>
            </a:r>
            <a:endParaRPr lang="zh-CN" altLang="en-US" sz="1400">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endParaRPr>
          </a:p>
          <a:p>
            <a:pPr algn="l">
              <a:lnSpc>
                <a:spcPct val="180000"/>
              </a:lnSpc>
              <a:buClrTx/>
              <a:buSzTx/>
              <a:buNone/>
            </a:pPr>
            <a:r>
              <a:rPr lang="en-US" altLang="zh-CN" sz="1400">
                <a:latin typeface="微软雅黑" panose="020B0503020204020204" charset="-122"/>
                <a:ea typeface="微软雅黑" panose="020B0503020204020204" charset="-122"/>
                <a:cs typeface="微软雅黑" panose="020B0503020204020204" charset="-122"/>
                <a:sym typeface="+mn-ea"/>
              </a:rPr>
              <a:t>     </a:t>
            </a:r>
            <a:r>
              <a:rPr lang="zh-CN" altLang="en-US" sz="1400">
                <a:latin typeface="微软雅黑" panose="020B0503020204020204" charset="-122"/>
                <a:ea typeface="微软雅黑" panose="020B0503020204020204" charset="-122"/>
                <a:cs typeface="微软雅黑" panose="020B0503020204020204" charset="-122"/>
                <a:sym typeface="+mn-ea"/>
              </a:rPr>
              <a:t>当同一订单内有多件商品，且商品之间运费计算规则不同时，以运费最低的规则计算该笔订单运费。当订单内有包邮商品时，则该订单免邮费。</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（例：</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A</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商品运费</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10</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泰铢，</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B</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商品运费</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15</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泰铢，则该笔订单运费为</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10</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泰铢）</a:t>
            </a:r>
            <a:endParaRPr lang="zh-CN" altLang="en-US" sz="1100">
              <a:solidFill>
                <a:srgbClr val="7030A0"/>
              </a:solidFill>
              <a:latin typeface="微软雅黑" panose="020B0503020204020204" charset="-122"/>
              <a:ea typeface="微软雅黑" panose="020B0503020204020204" charset="-122"/>
              <a:cs typeface="微软雅黑" panose="020B0503020204020204" charset="-122"/>
            </a:endParaRPr>
          </a:p>
          <a:p>
            <a:pPr marL="285750" indent="-285750" algn="l">
              <a:lnSpc>
                <a:spcPct val="180000"/>
              </a:lnSpc>
              <a:buFont typeface="Arial" panose="020B0604020202020204" pitchFamily="34" charset="0"/>
              <a:buChar char="•"/>
            </a:pPr>
            <a:r>
              <a:rPr lang="zh-CN" altLang="en-US" sz="1400" b="1">
                <a:solidFill>
                  <a:schemeClr val="accent5">
                    <a:lumMod val="75000"/>
                  </a:schemeClr>
                </a:solidFill>
                <a:latin typeface="微软雅黑" panose="020B0503020204020204" charset="-122"/>
                <a:ea typeface="微软雅黑" panose="020B0503020204020204" charset="-122"/>
                <a:cs typeface="微软雅黑" panose="020B0503020204020204" charset="-122"/>
              </a:rPr>
              <a:t>取运费最高值计算：</a:t>
            </a:r>
            <a:endParaRPr lang="zh-CN" altLang="en-US" sz="1400" b="1">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a:p>
            <a:pPr algn="l">
              <a:lnSpc>
                <a:spcPct val="180000"/>
              </a:lnSpc>
            </a:pPr>
            <a:r>
              <a:rPr lang="en-US" altLang="zh-CN" sz="1400">
                <a:latin typeface="微软雅黑" panose="020B0503020204020204" charset="-122"/>
                <a:ea typeface="微软雅黑" panose="020B0503020204020204" charset="-122"/>
                <a:cs typeface="微软雅黑" panose="020B0503020204020204" charset="-122"/>
                <a:sym typeface="+mn-ea"/>
              </a:rPr>
              <a:t>     </a:t>
            </a:r>
            <a:r>
              <a:rPr lang="zh-CN" altLang="en-US" sz="1400">
                <a:latin typeface="微软雅黑" panose="020B0503020204020204" charset="-122"/>
                <a:ea typeface="微软雅黑" panose="020B0503020204020204" charset="-122"/>
                <a:cs typeface="微软雅黑" panose="020B0503020204020204" charset="-122"/>
                <a:sym typeface="+mn-ea"/>
              </a:rPr>
              <a:t>当订单内有多件商品，且商品之间运费计算规则不同时，以运费金额最高的规则计算该订单运费。</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（例：</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A</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商品运费</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10</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泰铢，</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B</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商品运费</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15</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泰铢，则该笔订单运费为</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15</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泰铢）</a:t>
            </a:r>
            <a:endParaRPr lang="zh-CN" altLang="en-US" sz="1600">
              <a:latin typeface="微软雅黑" panose="020B0503020204020204" charset="-122"/>
              <a:ea typeface="微软雅黑" panose="020B0503020204020204" charset="-122"/>
              <a:cs typeface="微软雅黑" panose="020B0503020204020204" charset="-122"/>
            </a:endParaRPr>
          </a:p>
          <a:p>
            <a:pPr marL="285750" indent="-285750" algn="l">
              <a:lnSpc>
                <a:spcPct val="180000"/>
              </a:lnSpc>
              <a:buFont typeface="Arial" panose="020B0604020202020204" pitchFamily="34" charset="0"/>
              <a:buChar char="•"/>
            </a:pPr>
            <a:r>
              <a:rPr lang="zh-CN" altLang="en-US" sz="1400" b="1">
                <a:solidFill>
                  <a:schemeClr val="accent5">
                    <a:lumMod val="75000"/>
                  </a:schemeClr>
                </a:solidFill>
                <a:latin typeface="微软雅黑" panose="020B0503020204020204" charset="-122"/>
                <a:ea typeface="微软雅黑" panose="020B0503020204020204" charset="-122"/>
                <a:cs typeface="微软雅黑" panose="020B0503020204020204" charset="-122"/>
              </a:rPr>
              <a:t>叠加计算：</a:t>
            </a:r>
            <a:endParaRPr lang="zh-CN" altLang="en-US" sz="1400" b="1">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a:p>
            <a:pPr>
              <a:lnSpc>
                <a:spcPct val="180000"/>
              </a:lnSpc>
            </a:pPr>
            <a:r>
              <a:rPr lang="en-US" altLang="zh-CN" sz="1400">
                <a:latin typeface="微软雅黑" panose="020B0503020204020204" charset="-122"/>
                <a:ea typeface="微软雅黑" panose="020B0503020204020204" charset="-122"/>
                <a:cs typeface="微软雅黑" panose="020B0503020204020204" charset="-122"/>
                <a:sym typeface="+mn-ea"/>
              </a:rPr>
              <a:t>     </a:t>
            </a:r>
            <a:r>
              <a:rPr lang="zh-CN" altLang="en-US" sz="1400">
                <a:latin typeface="微软雅黑" panose="020B0503020204020204" charset="-122"/>
                <a:ea typeface="微软雅黑" panose="020B0503020204020204" charset="-122"/>
                <a:cs typeface="微软雅黑" panose="020B0503020204020204" charset="-122"/>
                <a:sym typeface="+mn-ea"/>
              </a:rPr>
              <a:t>当订单内有多件商品，且皆配置了运费模板，则该订单的运费为每件商品运费的总和。</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（例：</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A</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商品运费</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10</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泰铢，</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B</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商品运费</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15</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泰铢，则该笔订单运费为</a:t>
            </a:r>
            <a:r>
              <a:rPr lang="en-US" altLang="zh-CN" sz="1100">
                <a:solidFill>
                  <a:srgbClr val="7030A0"/>
                </a:solidFill>
                <a:latin typeface="微软雅黑" panose="020B0503020204020204" charset="-122"/>
                <a:ea typeface="微软雅黑" panose="020B0503020204020204" charset="-122"/>
                <a:cs typeface="微软雅黑" panose="020B0503020204020204" charset="-122"/>
                <a:sym typeface="+mn-ea"/>
              </a:rPr>
              <a:t>25</a:t>
            </a:r>
            <a:r>
              <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rPr>
              <a:t>泰铢）</a:t>
            </a:r>
            <a:endParaRPr lang="zh-CN" altLang="en-US" sz="1100">
              <a:solidFill>
                <a:srgbClr val="7030A0"/>
              </a:solidFill>
              <a:latin typeface="微软雅黑" panose="020B0503020204020204" charset="-122"/>
              <a:ea typeface="微软雅黑" panose="020B0503020204020204" charset="-122"/>
              <a:cs typeface="微软雅黑" panose="020B0503020204020204" charset="-122"/>
              <a:sym typeface="+mn-ea"/>
            </a:endParaRPr>
          </a:p>
        </p:txBody>
      </p:sp>
      <p:sp>
        <p:nvSpPr>
          <p:cNvPr id="6" name="圆角矩形 5"/>
          <p:cNvSpPr/>
          <p:nvPr/>
        </p:nvSpPr>
        <p:spPr>
          <a:xfrm>
            <a:off x="211455" y="1296670"/>
            <a:ext cx="2936240" cy="41338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r>
              <a:rPr lang="zh-CN" altLang="en-US" b="1">
                <a:sym typeface="+mn-ea"/>
              </a:rPr>
              <a:t>不同模板的计算规则解释：</a:t>
            </a:r>
            <a:endParaRPr lang="zh-CN" altLang="en-US" b="1">
              <a:sym typeface="+mn-ea"/>
            </a:endParaRPr>
          </a:p>
        </p:txBody>
      </p:sp>
      <p:pic>
        <p:nvPicPr>
          <p:cNvPr id="7" name="图片 6"/>
          <p:cNvPicPr>
            <a:picLocks noChangeAspect="1"/>
          </p:cNvPicPr>
          <p:nvPr/>
        </p:nvPicPr>
        <p:blipFill>
          <a:blip r:embed="rId2"/>
          <a:srcRect l="130" t="3709" r="-130" b="45340"/>
          <a:stretch>
            <a:fillRect/>
          </a:stretch>
        </p:blipFill>
        <p:spPr>
          <a:xfrm>
            <a:off x="4641850" y="4132580"/>
            <a:ext cx="7329170" cy="2110740"/>
          </a:xfrm>
          <a:prstGeom prst="rect">
            <a:avLst/>
          </a:prstGeom>
        </p:spPr>
      </p:pic>
      <p:pic>
        <p:nvPicPr>
          <p:cNvPr id="9" name="图片 8"/>
          <p:cNvPicPr>
            <a:picLocks noChangeAspect="1"/>
          </p:cNvPicPr>
          <p:nvPr/>
        </p:nvPicPr>
        <p:blipFill>
          <a:blip r:embed="rId3"/>
          <a:stretch>
            <a:fillRect/>
          </a:stretch>
        </p:blipFill>
        <p:spPr>
          <a:xfrm>
            <a:off x="5586095" y="1506220"/>
            <a:ext cx="5991225" cy="2362200"/>
          </a:xfrm>
          <a:prstGeom prst="rect">
            <a:avLst/>
          </a:prstGeom>
        </p:spPr>
      </p:pic>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1"/>
          <p:cNvSpPr>
            <a:spLocks noGrp="1"/>
          </p:cNvSpPr>
          <p:nvPr/>
        </p:nvSpPr>
        <p:spPr>
          <a:xfrm>
            <a:off x="608400" y="27058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accent5">
                    <a:lumMod val="75000"/>
                  </a:schemeClr>
                </a:solidFill>
              </a:rPr>
              <a:t>二、店铺运费模板设置</a:t>
            </a:r>
            <a:endParaRPr lang="zh-CN" altLang="en-US">
              <a:solidFill>
                <a:schemeClr val="accent5">
                  <a:lumMod val="75000"/>
                </a:schemeClr>
              </a:solidFill>
            </a:endParaRPr>
          </a:p>
        </p:txBody>
      </p:sp>
      <p:sp>
        <p:nvSpPr>
          <p:cNvPr id="5" name="圆角矩形 4"/>
          <p:cNvSpPr/>
          <p:nvPr/>
        </p:nvSpPr>
        <p:spPr>
          <a:xfrm>
            <a:off x="336550" y="1387475"/>
            <a:ext cx="1393825" cy="41338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t>设置流程：</a:t>
            </a:r>
            <a:endParaRPr lang="zh-CN" altLang="en-US" b="1"/>
          </a:p>
        </p:txBody>
      </p:sp>
      <p:sp>
        <p:nvSpPr>
          <p:cNvPr id="6" name="文本框 5"/>
          <p:cNvSpPr txBox="1"/>
          <p:nvPr/>
        </p:nvSpPr>
        <p:spPr>
          <a:xfrm>
            <a:off x="336550" y="2212340"/>
            <a:ext cx="4166870" cy="1503045"/>
          </a:xfrm>
          <a:prstGeom prst="rect">
            <a:avLst/>
          </a:prstGeom>
          <a:noFill/>
        </p:spPr>
        <p:txBody>
          <a:bodyPr wrap="square" rtlCol="0">
            <a:spAutoFit/>
          </a:bodyPr>
          <a:p>
            <a:pPr>
              <a:lnSpc>
                <a:spcPct val="170000"/>
              </a:lnSpc>
            </a:pPr>
            <a:r>
              <a:rPr lang="zh-CN" altLang="en-US"/>
              <a:t>①运费模板</a:t>
            </a:r>
            <a:r>
              <a:rPr lang="en-US" altLang="zh-CN"/>
              <a:t>——</a:t>
            </a:r>
            <a:r>
              <a:rPr lang="zh-CN" altLang="en-US"/>
              <a:t>②选择运费模式</a:t>
            </a:r>
            <a:r>
              <a:rPr lang="en-US" altLang="zh-CN"/>
              <a:t>——</a:t>
            </a:r>
            <a:r>
              <a:rPr lang="zh-CN" altLang="en-US"/>
              <a:t>③店铺运费模板</a:t>
            </a:r>
            <a:r>
              <a:rPr lang="en-US" altLang="zh-CN"/>
              <a:t>——</a:t>
            </a:r>
            <a:r>
              <a:rPr lang="zh-CN" altLang="en-US"/>
              <a:t>④新增运费模板</a:t>
            </a:r>
            <a:r>
              <a:rPr lang="en-US" altLang="zh-CN"/>
              <a:t>——</a:t>
            </a:r>
            <a:r>
              <a:rPr lang="zh-CN" altLang="en-US"/>
              <a:t>⑤选择计算规则</a:t>
            </a:r>
            <a:endParaRPr lang="zh-CN" altLang="en-US"/>
          </a:p>
        </p:txBody>
      </p:sp>
      <p:pic>
        <p:nvPicPr>
          <p:cNvPr id="2" name="图片 1"/>
          <p:cNvPicPr>
            <a:picLocks noChangeAspect="1"/>
          </p:cNvPicPr>
          <p:nvPr/>
        </p:nvPicPr>
        <p:blipFill>
          <a:blip r:embed="rId1"/>
          <a:stretch>
            <a:fillRect/>
          </a:stretch>
        </p:blipFill>
        <p:spPr>
          <a:xfrm>
            <a:off x="4733925" y="842645"/>
            <a:ext cx="7369810" cy="5876290"/>
          </a:xfrm>
          <a:prstGeom prst="rect">
            <a:avLst/>
          </a:prstGeom>
        </p:spPr>
      </p:pic>
      <p:pic>
        <p:nvPicPr>
          <p:cNvPr id="10" name="图片 9" descr="logo（240240px）"/>
          <p:cNvPicPr>
            <a:picLocks noChangeAspect="1"/>
          </p:cNvPicPr>
          <p:nvPr/>
        </p:nvPicPr>
        <p:blipFill>
          <a:blip r:embed="rId2"/>
          <a:srcRect t="28198" b="31208"/>
          <a:stretch>
            <a:fillRect/>
          </a:stretch>
        </p:blipFill>
        <p:spPr>
          <a:xfrm>
            <a:off x="10269855" y="86360"/>
            <a:ext cx="1649730" cy="669925"/>
          </a:xfrm>
          <a:prstGeom prst="rect">
            <a:avLst/>
          </a:prstGeom>
        </p:spPr>
      </p:pic>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1"/>
          <p:cNvSpPr>
            <a:spLocks noGrp="1"/>
          </p:cNvSpPr>
          <p:nvPr/>
        </p:nvSpPr>
        <p:spPr>
          <a:xfrm>
            <a:off x="598875" y="21343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accent5">
                    <a:lumMod val="75000"/>
                  </a:schemeClr>
                </a:solidFill>
              </a:rPr>
              <a:t>二、店铺运费模板设置</a:t>
            </a:r>
            <a:endParaRPr lang="zh-CN" altLang="en-US">
              <a:solidFill>
                <a:schemeClr val="accent5">
                  <a:lumMod val="75000"/>
                </a:schemeClr>
              </a:solidFill>
            </a:endParaRPr>
          </a:p>
        </p:txBody>
      </p:sp>
      <p:sp>
        <p:nvSpPr>
          <p:cNvPr id="5" name="圆角矩形 4"/>
          <p:cNvSpPr/>
          <p:nvPr/>
        </p:nvSpPr>
        <p:spPr>
          <a:xfrm>
            <a:off x="336550" y="1387475"/>
            <a:ext cx="2847975" cy="41338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t>新增店铺运费模板流程：</a:t>
            </a:r>
            <a:endParaRPr lang="zh-CN" altLang="en-US" b="1"/>
          </a:p>
        </p:txBody>
      </p:sp>
      <p:pic>
        <p:nvPicPr>
          <p:cNvPr id="6" name="图片 5"/>
          <p:cNvPicPr>
            <a:picLocks noChangeAspect="1"/>
          </p:cNvPicPr>
          <p:nvPr/>
        </p:nvPicPr>
        <p:blipFill>
          <a:blip r:embed="rId1"/>
          <a:stretch>
            <a:fillRect/>
          </a:stretch>
        </p:blipFill>
        <p:spPr>
          <a:xfrm>
            <a:off x="4337685" y="1989455"/>
            <a:ext cx="7720965" cy="4772660"/>
          </a:xfrm>
          <a:prstGeom prst="rect">
            <a:avLst/>
          </a:prstGeom>
        </p:spPr>
      </p:pic>
      <p:sp>
        <p:nvSpPr>
          <p:cNvPr id="7" name="文本框 6"/>
          <p:cNvSpPr txBox="1"/>
          <p:nvPr/>
        </p:nvSpPr>
        <p:spPr>
          <a:xfrm>
            <a:off x="161290" y="2212340"/>
            <a:ext cx="4104005" cy="3338195"/>
          </a:xfrm>
          <a:prstGeom prst="rect">
            <a:avLst/>
          </a:prstGeom>
          <a:noFill/>
        </p:spPr>
        <p:txBody>
          <a:bodyPr wrap="none" rtlCol="0">
            <a:spAutoFit/>
          </a:bodyPr>
          <a:p>
            <a:pPr>
              <a:lnSpc>
                <a:spcPct val="110000"/>
              </a:lnSpc>
            </a:pPr>
            <a:r>
              <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rPr>
              <a:t>①</a:t>
            </a:r>
            <a:r>
              <a:rPr lang="en-US" altLang="zh-CN" sz="1600">
                <a:latin typeface="微软雅黑" panose="020B0503020204020204" charset="-122"/>
                <a:ea typeface="微软雅黑" panose="020B0503020204020204" charset="-122"/>
                <a:cs typeface="微软雅黑" panose="020B0503020204020204" charset="-122"/>
              </a:rPr>
              <a:t> </a:t>
            </a:r>
            <a:r>
              <a:rPr lang="zh-CN" altLang="en-US" sz="1600">
                <a:latin typeface="微软雅黑" panose="020B0503020204020204" charset="-122"/>
                <a:ea typeface="微软雅黑" panose="020B0503020204020204" charset="-122"/>
                <a:cs typeface="微软雅黑" panose="020B0503020204020204" charset="-122"/>
              </a:rPr>
              <a:t>模板名称：输入内容仅做信息备注，</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10000"/>
              </a:lnSpc>
            </a:pPr>
            <a:r>
              <a:rPr lang="zh-CN" altLang="en-US" sz="1600">
                <a:latin typeface="微软雅黑" panose="020B0503020204020204" charset="-122"/>
                <a:ea typeface="微软雅黑" panose="020B0503020204020204" charset="-122"/>
                <a:cs typeface="微软雅黑" panose="020B0503020204020204" charset="-122"/>
              </a:rPr>
              <a:t>不在前端展示</a:t>
            </a:r>
            <a:r>
              <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rPr>
              <a:t>（必填）</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10000"/>
              </a:lnSpc>
            </a:pPr>
            <a:endParaRPr lang="zh-CN" altLang="en-US" sz="1600">
              <a:latin typeface="微软雅黑" panose="020B0503020204020204" charset="-122"/>
              <a:ea typeface="微软雅黑" panose="020B0503020204020204" charset="-122"/>
              <a:cs typeface="微软雅黑" panose="020B0503020204020204" charset="-122"/>
            </a:endParaRPr>
          </a:p>
          <a:p>
            <a:pPr>
              <a:lnSpc>
                <a:spcPct val="110000"/>
              </a:lnSpc>
            </a:pPr>
            <a:r>
              <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rPr>
              <a:t>②</a:t>
            </a:r>
            <a:r>
              <a:rPr lang="en-US" altLang="zh-CN" sz="1600">
                <a:latin typeface="微软雅黑" panose="020B0503020204020204" charset="-122"/>
                <a:ea typeface="微软雅黑" panose="020B0503020204020204" charset="-122"/>
                <a:cs typeface="微软雅黑" panose="020B0503020204020204" charset="-122"/>
              </a:rPr>
              <a:t> </a:t>
            </a:r>
            <a:r>
              <a:rPr lang="zh-CN" altLang="en-US" sz="1600">
                <a:latin typeface="微软雅黑" panose="020B0503020204020204" charset="-122"/>
                <a:ea typeface="微软雅黑" panose="020B0503020204020204" charset="-122"/>
                <a:cs typeface="微软雅黑" panose="020B0503020204020204" charset="-122"/>
              </a:rPr>
              <a:t>发货时间：</a:t>
            </a:r>
            <a:r>
              <a:rPr lang="en-US" altLang="zh-CN" sz="1600">
                <a:latin typeface="微软雅黑" panose="020B0503020204020204" charset="-122"/>
                <a:ea typeface="微软雅黑" panose="020B0503020204020204" charset="-122"/>
                <a:cs typeface="微软雅黑" panose="020B0503020204020204" charset="-122"/>
              </a:rPr>
              <a:t>1/3/7/15</a:t>
            </a:r>
            <a:r>
              <a:rPr lang="zh-CN" altLang="en-US" sz="1600">
                <a:latin typeface="微软雅黑" panose="020B0503020204020204" charset="-122"/>
                <a:ea typeface="微软雅黑" panose="020B0503020204020204" charset="-122"/>
                <a:cs typeface="微软雅黑" panose="020B0503020204020204" charset="-122"/>
              </a:rPr>
              <a:t>天</a:t>
            </a:r>
            <a:r>
              <a:rPr lang="en-US" altLang="zh-CN" sz="1600">
                <a:latin typeface="微软雅黑" panose="020B0503020204020204" charset="-122"/>
                <a:ea typeface="微软雅黑" panose="020B0503020204020204" charset="-122"/>
                <a:cs typeface="微软雅黑" panose="020B0503020204020204" charset="-122"/>
              </a:rPr>
              <a:t> </a:t>
            </a:r>
            <a:r>
              <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rPr>
              <a:t>（必填）</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10000"/>
              </a:lnSpc>
            </a:pPr>
            <a:endParaRPr lang="zh-CN" altLang="en-US" sz="1600">
              <a:latin typeface="微软雅黑" panose="020B0503020204020204" charset="-122"/>
              <a:ea typeface="微软雅黑" panose="020B0503020204020204" charset="-122"/>
              <a:cs typeface="微软雅黑" panose="020B0503020204020204" charset="-122"/>
            </a:endParaRPr>
          </a:p>
          <a:p>
            <a:pPr>
              <a:lnSpc>
                <a:spcPct val="110000"/>
              </a:lnSpc>
            </a:pPr>
            <a:r>
              <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rPr>
              <a:t>③</a:t>
            </a:r>
            <a:r>
              <a:rPr lang="en-US" altLang="zh-CN" sz="1600">
                <a:latin typeface="微软雅黑" panose="020B0503020204020204" charset="-122"/>
                <a:ea typeface="微软雅黑" panose="020B0503020204020204" charset="-122"/>
                <a:cs typeface="微软雅黑" panose="020B0503020204020204" charset="-122"/>
              </a:rPr>
              <a:t> </a:t>
            </a:r>
            <a:r>
              <a:rPr lang="zh-CN" altLang="en-US" sz="1600">
                <a:latin typeface="微软雅黑" panose="020B0503020204020204" charset="-122"/>
                <a:ea typeface="微软雅黑" panose="020B0503020204020204" charset="-122"/>
                <a:cs typeface="微软雅黑" panose="020B0503020204020204" charset="-122"/>
              </a:rPr>
              <a:t>配送至：可添加指定地区作为收费对象，</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10000"/>
              </a:lnSpc>
            </a:pPr>
            <a:r>
              <a:rPr lang="zh-CN" altLang="en-US" sz="1600">
                <a:latin typeface="微软雅黑" panose="020B0503020204020204" charset="-122"/>
                <a:ea typeface="微软雅黑" panose="020B0503020204020204" charset="-122"/>
                <a:cs typeface="微软雅黑" panose="020B0503020204020204" charset="-122"/>
              </a:rPr>
              <a:t>若</a:t>
            </a:r>
            <a:r>
              <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rPr>
              <a:t>不添加</a:t>
            </a:r>
            <a:r>
              <a:rPr lang="zh-CN" altLang="en-US" sz="1600">
                <a:latin typeface="微软雅黑" panose="020B0503020204020204" charset="-122"/>
                <a:ea typeface="微软雅黑" panose="020B0503020204020204" charset="-122"/>
                <a:cs typeface="微软雅黑" panose="020B0503020204020204" charset="-122"/>
              </a:rPr>
              <a:t>，则</a:t>
            </a:r>
            <a:r>
              <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rPr>
              <a:t>默认此模板适用全国地区</a:t>
            </a:r>
            <a:endPar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a:p>
            <a:pPr>
              <a:lnSpc>
                <a:spcPct val="110000"/>
              </a:lnSpc>
            </a:pPr>
            <a:endParaRPr lang="zh-CN" altLang="en-US" sz="1600">
              <a:latin typeface="微软雅黑" panose="020B0503020204020204" charset="-122"/>
              <a:ea typeface="微软雅黑" panose="020B0503020204020204" charset="-122"/>
              <a:cs typeface="微软雅黑" panose="020B0503020204020204" charset="-122"/>
            </a:endParaRPr>
          </a:p>
          <a:p>
            <a:pPr>
              <a:lnSpc>
                <a:spcPct val="110000"/>
              </a:lnSpc>
            </a:pPr>
            <a:r>
              <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rPr>
              <a:t>④</a:t>
            </a:r>
            <a:r>
              <a:rPr lang="en-US" altLang="zh-CN" sz="1600">
                <a:latin typeface="微软雅黑" panose="020B0503020204020204" charset="-122"/>
                <a:ea typeface="微软雅黑" panose="020B0503020204020204" charset="-122"/>
                <a:cs typeface="微软雅黑" panose="020B0503020204020204" charset="-122"/>
              </a:rPr>
              <a:t> </a:t>
            </a:r>
            <a:r>
              <a:rPr lang="zh-CN" altLang="en-US" sz="1600">
                <a:latin typeface="微软雅黑" panose="020B0503020204020204" charset="-122"/>
                <a:ea typeface="微软雅黑" panose="020B0503020204020204" charset="-122"/>
                <a:cs typeface="微软雅黑" panose="020B0503020204020204" charset="-122"/>
              </a:rPr>
              <a:t>计费规则：设置后，根据设置的计费规则</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10000"/>
              </a:lnSpc>
            </a:pPr>
            <a:r>
              <a:rPr lang="zh-CN" altLang="en-US" sz="1600">
                <a:latin typeface="微软雅黑" panose="020B0503020204020204" charset="-122"/>
                <a:ea typeface="微软雅黑" panose="020B0503020204020204" charset="-122"/>
                <a:cs typeface="微软雅黑" panose="020B0503020204020204" charset="-122"/>
              </a:rPr>
              <a:t>对每个订单收取</a:t>
            </a:r>
            <a:r>
              <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rPr>
              <a:t>固定金额</a:t>
            </a:r>
            <a:r>
              <a:rPr lang="zh-CN" altLang="en-US" sz="1600">
                <a:latin typeface="微软雅黑" panose="020B0503020204020204" charset="-122"/>
                <a:ea typeface="微软雅黑" panose="020B0503020204020204" charset="-122"/>
                <a:cs typeface="微软雅黑" panose="020B0503020204020204" charset="-122"/>
              </a:rPr>
              <a:t>的运费</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10000"/>
              </a:lnSpc>
            </a:pPr>
            <a:endParaRPr lang="zh-CN" altLang="en-US" sz="1600">
              <a:latin typeface="微软雅黑" panose="020B0503020204020204" charset="-122"/>
              <a:ea typeface="微软雅黑" panose="020B0503020204020204" charset="-122"/>
              <a:cs typeface="微软雅黑" panose="020B0503020204020204" charset="-122"/>
            </a:endParaRPr>
          </a:p>
          <a:p>
            <a:pPr>
              <a:lnSpc>
                <a:spcPct val="110000"/>
              </a:lnSpc>
            </a:pPr>
            <a:r>
              <a:rPr lang="zh-CN" altLang="en-US" sz="1600">
                <a:solidFill>
                  <a:schemeClr val="accent5">
                    <a:lumMod val="75000"/>
                  </a:schemeClr>
                </a:solidFill>
                <a:latin typeface="微软雅黑" panose="020B0503020204020204" charset="-122"/>
                <a:ea typeface="微软雅黑" panose="020B0503020204020204" charset="-122"/>
                <a:cs typeface="微软雅黑" panose="020B0503020204020204" charset="-122"/>
              </a:rPr>
              <a:t>⑤</a:t>
            </a:r>
            <a:r>
              <a:rPr lang="en-US" altLang="zh-CN" sz="1600">
                <a:solidFill>
                  <a:schemeClr val="accent5">
                    <a:lumMod val="75000"/>
                  </a:schemeClr>
                </a:solidFill>
                <a:latin typeface="微软雅黑" panose="020B0503020204020204" charset="-122"/>
                <a:ea typeface="微软雅黑" panose="020B0503020204020204" charset="-122"/>
                <a:cs typeface="微软雅黑" panose="020B0503020204020204" charset="-122"/>
              </a:rPr>
              <a:t> </a:t>
            </a:r>
            <a:r>
              <a:rPr lang="zh-CN" altLang="en-US" sz="1600">
                <a:latin typeface="微软雅黑" panose="020B0503020204020204" charset="-122"/>
                <a:ea typeface="微软雅黑" panose="020B0503020204020204" charset="-122"/>
                <a:cs typeface="微软雅黑" panose="020B0503020204020204" charset="-122"/>
              </a:rPr>
              <a:t>保存后，运费模板即可生效</a:t>
            </a:r>
            <a:endParaRPr lang="zh-CN" altLang="en-US" sz="1600">
              <a:latin typeface="微软雅黑" panose="020B0503020204020204" charset="-122"/>
              <a:ea typeface="微软雅黑" panose="020B0503020204020204" charset="-122"/>
              <a:cs typeface="微软雅黑" panose="020B0503020204020204" charset="-122"/>
            </a:endParaRPr>
          </a:p>
        </p:txBody>
      </p:sp>
      <p:pic>
        <p:nvPicPr>
          <p:cNvPr id="10" name="图片 9" descr="logo（240240px）"/>
          <p:cNvPicPr>
            <a:picLocks noChangeAspect="1"/>
          </p:cNvPicPr>
          <p:nvPr/>
        </p:nvPicPr>
        <p:blipFill>
          <a:blip r:embed="rId2"/>
          <a:srcRect t="28198" b="31208"/>
          <a:stretch>
            <a:fillRect/>
          </a:stretch>
        </p:blipFill>
        <p:spPr>
          <a:xfrm>
            <a:off x="10269855" y="86360"/>
            <a:ext cx="1649730" cy="669925"/>
          </a:xfrm>
          <a:prstGeom prst="rect">
            <a:avLst/>
          </a:prstGeom>
        </p:spPr>
      </p:pic>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1"/>
          <p:cNvSpPr>
            <a:spLocks noGrp="1"/>
          </p:cNvSpPr>
          <p:nvPr/>
        </p:nvSpPr>
        <p:spPr>
          <a:xfrm>
            <a:off x="560775" y="17533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accent5">
                    <a:lumMod val="75000"/>
                  </a:schemeClr>
                </a:solidFill>
              </a:rPr>
              <a:t>三、单品运费模板设置</a:t>
            </a:r>
            <a:endParaRPr lang="zh-CN" altLang="en-US">
              <a:solidFill>
                <a:schemeClr val="accent5">
                  <a:lumMod val="75000"/>
                </a:schemeClr>
              </a:solidFill>
            </a:endParaRPr>
          </a:p>
        </p:txBody>
      </p:sp>
      <p:sp>
        <p:nvSpPr>
          <p:cNvPr id="5" name="圆角矩形 4"/>
          <p:cNvSpPr/>
          <p:nvPr/>
        </p:nvSpPr>
        <p:spPr>
          <a:xfrm>
            <a:off x="344805" y="1052195"/>
            <a:ext cx="2847975" cy="41338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t>新增单品运费模板流程：</a:t>
            </a:r>
            <a:endParaRPr lang="zh-CN" altLang="en-US" b="1"/>
          </a:p>
        </p:txBody>
      </p:sp>
      <p:pic>
        <p:nvPicPr>
          <p:cNvPr id="2" name="图片 1"/>
          <p:cNvPicPr>
            <a:picLocks noChangeAspect="1"/>
          </p:cNvPicPr>
          <p:nvPr/>
        </p:nvPicPr>
        <p:blipFill>
          <a:blip r:embed="rId1"/>
          <a:srcRect b="15607"/>
          <a:stretch>
            <a:fillRect/>
          </a:stretch>
        </p:blipFill>
        <p:spPr>
          <a:xfrm>
            <a:off x="3833495" y="2620010"/>
            <a:ext cx="8310880" cy="4096385"/>
          </a:xfrm>
          <a:prstGeom prst="rect">
            <a:avLst/>
          </a:prstGeom>
        </p:spPr>
      </p:pic>
      <p:sp>
        <p:nvSpPr>
          <p:cNvPr id="3" name="文本框 2"/>
          <p:cNvSpPr txBox="1"/>
          <p:nvPr/>
        </p:nvSpPr>
        <p:spPr>
          <a:xfrm>
            <a:off x="199390" y="1691640"/>
            <a:ext cx="3575685" cy="4780915"/>
          </a:xfrm>
          <a:prstGeom prst="rect">
            <a:avLst/>
          </a:prstGeom>
          <a:noFill/>
        </p:spPr>
        <p:txBody>
          <a:bodyPr wrap="square" rtlCol="0">
            <a:spAutoFit/>
          </a:bodyPr>
          <a:p>
            <a:pPr>
              <a:lnSpc>
                <a:spcPct val="120000"/>
              </a:lnSpc>
            </a:pPr>
            <a:r>
              <a:rPr lang="zh-CN" altLang="en-US" sz="1500">
                <a:solidFill>
                  <a:schemeClr val="accent5">
                    <a:lumMod val="75000"/>
                  </a:schemeClr>
                </a:solidFill>
                <a:latin typeface="微软雅黑" panose="020B0503020204020204" charset="-122"/>
                <a:ea typeface="微软雅黑" panose="020B0503020204020204" charset="-122"/>
                <a:cs typeface="微软雅黑" panose="020B0503020204020204" charset="-122"/>
              </a:rPr>
              <a:t>①</a:t>
            </a:r>
            <a:r>
              <a:rPr lang="en-US" altLang="zh-CN" sz="1500">
                <a:latin typeface="微软雅黑" panose="020B0503020204020204" charset="-122"/>
                <a:ea typeface="微软雅黑" panose="020B0503020204020204" charset="-122"/>
                <a:cs typeface="微软雅黑" panose="020B0503020204020204" charset="-122"/>
              </a:rPr>
              <a:t> </a:t>
            </a:r>
            <a:r>
              <a:rPr lang="zh-CN" altLang="en-US" sz="1500">
                <a:latin typeface="微软雅黑" panose="020B0503020204020204" charset="-122"/>
                <a:ea typeface="微软雅黑" panose="020B0503020204020204" charset="-122"/>
                <a:cs typeface="微软雅黑" panose="020B0503020204020204" charset="-122"/>
              </a:rPr>
              <a:t>模板名称：输入内容仅做信息备注，</a:t>
            </a:r>
            <a:endParaRPr lang="zh-CN" altLang="en-US" sz="1500">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1500">
                <a:latin typeface="微软雅黑" panose="020B0503020204020204" charset="-122"/>
                <a:ea typeface="微软雅黑" panose="020B0503020204020204" charset="-122"/>
                <a:cs typeface="微软雅黑" panose="020B0503020204020204" charset="-122"/>
              </a:rPr>
              <a:t>不在前端展示</a:t>
            </a:r>
            <a:r>
              <a:rPr lang="zh-CN" altLang="en-US" sz="1500">
                <a:solidFill>
                  <a:schemeClr val="accent5">
                    <a:lumMod val="75000"/>
                  </a:schemeClr>
                </a:solidFill>
                <a:latin typeface="微软雅黑" panose="020B0503020204020204" charset="-122"/>
                <a:ea typeface="微软雅黑" panose="020B0503020204020204" charset="-122"/>
                <a:cs typeface="微软雅黑" panose="020B0503020204020204" charset="-122"/>
              </a:rPr>
              <a:t>（必填）</a:t>
            </a:r>
            <a:endParaRPr lang="zh-CN" altLang="en-US" sz="1500">
              <a:latin typeface="微软雅黑" panose="020B0503020204020204" charset="-122"/>
              <a:ea typeface="微软雅黑" panose="020B0503020204020204" charset="-122"/>
              <a:cs typeface="微软雅黑" panose="020B0503020204020204" charset="-122"/>
            </a:endParaRPr>
          </a:p>
          <a:p>
            <a:pPr>
              <a:lnSpc>
                <a:spcPct val="120000"/>
              </a:lnSpc>
            </a:pPr>
            <a:endParaRPr lang="zh-CN" altLang="en-US" sz="1500">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1500">
                <a:solidFill>
                  <a:schemeClr val="accent5">
                    <a:lumMod val="75000"/>
                  </a:schemeClr>
                </a:solidFill>
                <a:latin typeface="微软雅黑" panose="020B0503020204020204" charset="-122"/>
                <a:ea typeface="微软雅黑" panose="020B0503020204020204" charset="-122"/>
                <a:cs typeface="微软雅黑" panose="020B0503020204020204" charset="-122"/>
              </a:rPr>
              <a:t>②</a:t>
            </a:r>
            <a:r>
              <a:rPr lang="en-US" altLang="zh-CN" sz="1500">
                <a:latin typeface="微软雅黑" panose="020B0503020204020204" charset="-122"/>
                <a:ea typeface="微软雅黑" panose="020B0503020204020204" charset="-122"/>
                <a:cs typeface="微软雅黑" panose="020B0503020204020204" charset="-122"/>
              </a:rPr>
              <a:t> </a:t>
            </a:r>
            <a:r>
              <a:rPr lang="zh-CN" altLang="en-US" sz="1500">
                <a:latin typeface="微软雅黑" panose="020B0503020204020204" charset="-122"/>
                <a:ea typeface="微软雅黑" panose="020B0503020204020204" charset="-122"/>
                <a:cs typeface="微软雅黑" panose="020B0503020204020204" charset="-122"/>
              </a:rPr>
              <a:t>发货时间：</a:t>
            </a:r>
            <a:r>
              <a:rPr lang="en-US" altLang="zh-CN" sz="1500">
                <a:latin typeface="微软雅黑" panose="020B0503020204020204" charset="-122"/>
                <a:ea typeface="微软雅黑" panose="020B0503020204020204" charset="-122"/>
                <a:cs typeface="微软雅黑" panose="020B0503020204020204" charset="-122"/>
              </a:rPr>
              <a:t>1/3/7/15</a:t>
            </a:r>
            <a:r>
              <a:rPr lang="zh-CN" altLang="en-US" sz="1500">
                <a:latin typeface="微软雅黑" panose="020B0503020204020204" charset="-122"/>
                <a:ea typeface="微软雅黑" panose="020B0503020204020204" charset="-122"/>
                <a:cs typeface="微软雅黑" panose="020B0503020204020204" charset="-122"/>
              </a:rPr>
              <a:t>天</a:t>
            </a:r>
            <a:r>
              <a:rPr lang="en-US" altLang="zh-CN" sz="1500">
                <a:latin typeface="微软雅黑" panose="020B0503020204020204" charset="-122"/>
                <a:ea typeface="微软雅黑" panose="020B0503020204020204" charset="-122"/>
                <a:cs typeface="微软雅黑" panose="020B0503020204020204" charset="-122"/>
              </a:rPr>
              <a:t> </a:t>
            </a:r>
            <a:r>
              <a:rPr lang="zh-CN" altLang="en-US" sz="1500">
                <a:solidFill>
                  <a:schemeClr val="accent5">
                    <a:lumMod val="75000"/>
                  </a:schemeClr>
                </a:solidFill>
                <a:latin typeface="微软雅黑" panose="020B0503020204020204" charset="-122"/>
                <a:ea typeface="微软雅黑" panose="020B0503020204020204" charset="-122"/>
                <a:cs typeface="微软雅黑" panose="020B0503020204020204" charset="-122"/>
              </a:rPr>
              <a:t>（必填）</a:t>
            </a:r>
            <a:endParaRPr lang="zh-CN" altLang="en-US" sz="1500">
              <a:latin typeface="微软雅黑" panose="020B0503020204020204" charset="-122"/>
              <a:ea typeface="微软雅黑" panose="020B0503020204020204" charset="-122"/>
              <a:cs typeface="微软雅黑" panose="020B0503020204020204" charset="-122"/>
            </a:endParaRPr>
          </a:p>
          <a:p>
            <a:pPr>
              <a:lnSpc>
                <a:spcPct val="120000"/>
              </a:lnSpc>
            </a:pPr>
            <a:endParaRPr lang="zh-CN" altLang="en-US" sz="1500">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1500">
                <a:solidFill>
                  <a:schemeClr val="accent5">
                    <a:lumMod val="75000"/>
                  </a:schemeClr>
                </a:solidFill>
                <a:latin typeface="微软雅黑" panose="020B0503020204020204" charset="-122"/>
                <a:ea typeface="微软雅黑" panose="020B0503020204020204" charset="-122"/>
                <a:cs typeface="微软雅黑" panose="020B0503020204020204" charset="-122"/>
              </a:rPr>
              <a:t>③</a:t>
            </a:r>
            <a:r>
              <a:rPr lang="en-US" altLang="zh-CN" sz="1500">
                <a:latin typeface="微软雅黑" panose="020B0503020204020204" charset="-122"/>
                <a:ea typeface="微软雅黑" panose="020B0503020204020204" charset="-122"/>
                <a:cs typeface="微软雅黑" panose="020B0503020204020204" charset="-122"/>
              </a:rPr>
              <a:t> </a:t>
            </a:r>
            <a:r>
              <a:rPr lang="zh-CN" altLang="en-US" sz="1500">
                <a:latin typeface="微软雅黑" panose="020B0503020204020204" charset="-122"/>
                <a:ea typeface="微软雅黑" panose="020B0503020204020204" charset="-122"/>
                <a:cs typeface="微软雅黑" panose="020B0503020204020204" charset="-122"/>
              </a:rPr>
              <a:t>是否包邮：</a:t>
            </a:r>
            <a:endParaRPr lang="zh-CN" altLang="en-US" sz="1500">
              <a:latin typeface="微软雅黑" panose="020B0503020204020204" charset="-122"/>
              <a:ea typeface="微软雅黑" panose="020B0503020204020204" charset="-122"/>
              <a:cs typeface="微软雅黑" panose="020B0503020204020204" charset="-122"/>
            </a:endParaRPr>
          </a:p>
          <a:p>
            <a:pPr>
              <a:lnSpc>
                <a:spcPct val="120000"/>
              </a:lnSpc>
            </a:pPr>
            <a:r>
              <a:rPr lang="en-US" altLang="zh-CN" sz="1500">
                <a:latin typeface="微软雅黑" panose="020B0503020204020204" charset="-122"/>
                <a:ea typeface="微软雅黑" panose="020B0503020204020204" charset="-122"/>
                <a:cs typeface="微软雅黑" panose="020B0503020204020204" charset="-122"/>
              </a:rPr>
              <a:t>    </a:t>
            </a:r>
            <a:r>
              <a:rPr lang="zh-CN" altLang="en-US" sz="1500">
                <a:latin typeface="微软雅黑" panose="020B0503020204020204" charset="-122"/>
                <a:ea typeface="微软雅黑" panose="020B0503020204020204" charset="-122"/>
                <a:cs typeface="微软雅黑" panose="020B0503020204020204" charset="-122"/>
              </a:rPr>
              <a:t>店铺承担运费（包邮）</a:t>
            </a:r>
            <a:r>
              <a:rPr lang="en-US" altLang="zh-CN" sz="1500">
                <a:latin typeface="微软雅黑" panose="020B0503020204020204" charset="-122"/>
                <a:ea typeface="微软雅黑" panose="020B0503020204020204" charset="-122"/>
                <a:cs typeface="微软雅黑" panose="020B0503020204020204" charset="-122"/>
              </a:rPr>
              <a:t>/ </a:t>
            </a:r>
            <a:r>
              <a:rPr lang="zh-CN" altLang="en-US" sz="1500">
                <a:latin typeface="微软雅黑" panose="020B0503020204020204" charset="-122"/>
                <a:ea typeface="微软雅黑" panose="020B0503020204020204" charset="-122"/>
                <a:cs typeface="微软雅黑" panose="020B0503020204020204" charset="-122"/>
              </a:rPr>
              <a:t>顾客承担运费（不包邮，需设置下方计费规则</a:t>
            </a:r>
            <a:r>
              <a:rPr lang="zh-CN" altLang="en-US" sz="1500">
                <a:latin typeface="微软雅黑" panose="020B0503020204020204" charset="-122"/>
                <a:ea typeface="微软雅黑" panose="020B0503020204020204" charset="-122"/>
                <a:cs typeface="微软雅黑" panose="020B0503020204020204" charset="-122"/>
              </a:rPr>
              <a:t>）</a:t>
            </a:r>
            <a:endParaRPr lang="zh-CN" altLang="en-US" sz="1500">
              <a:latin typeface="微软雅黑" panose="020B0503020204020204" charset="-122"/>
              <a:ea typeface="微软雅黑" panose="020B0503020204020204" charset="-122"/>
              <a:cs typeface="微软雅黑" panose="020B0503020204020204" charset="-122"/>
            </a:endParaRPr>
          </a:p>
          <a:p>
            <a:pPr>
              <a:lnSpc>
                <a:spcPct val="120000"/>
              </a:lnSpc>
            </a:pPr>
            <a:endParaRPr lang="zh-CN" altLang="en-US" sz="1500">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1500">
                <a:solidFill>
                  <a:schemeClr val="accent5">
                    <a:lumMod val="75000"/>
                  </a:schemeClr>
                </a:solidFill>
                <a:latin typeface="微软雅黑" panose="020B0503020204020204" charset="-122"/>
                <a:ea typeface="微软雅黑" panose="020B0503020204020204" charset="-122"/>
                <a:cs typeface="微软雅黑" panose="020B0503020204020204" charset="-122"/>
              </a:rPr>
              <a:t>④</a:t>
            </a:r>
            <a:r>
              <a:rPr lang="en-US" altLang="zh-CN" sz="1500">
                <a:solidFill>
                  <a:schemeClr val="accent5">
                    <a:lumMod val="75000"/>
                  </a:schemeClr>
                </a:solidFill>
                <a:latin typeface="微软雅黑" panose="020B0503020204020204" charset="-122"/>
                <a:ea typeface="微软雅黑" panose="020B0503020204020204" charset="-122"/>
                <a:cs typeface="微软雅黑" panose="020B0503020204020204" charset="-122"/>
              </a:rPr>
              <a:t> </a:t>
            </a:r>
            <a:r>
              <a:rPr lang="zh-CN" altLang="en-US" sz="1500">
                <a:solidFill>
                  <a:schemeClr val="tx1"/>
                </a:solidFill>
                <a:latin typeface="微软雅黑" panose="020B0503020204020204" charset="-122"/>
                <a:ea typeface="微软雅黑" panose="020B0503020204020204" charset="-122"/>
                <a:cs typeface="微软雅黑" panose="020B0503020204020204" charset="-122"/>
              </a:rPr>
              <a:t>配送方式：默认全国。</a:t>
            </a:r>
            <a:endParaRPr lang="zh-CN" altLang="en-US" sz="1500">
              <a:solidFill>
                <a:schemeClr val="tx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altLang="zh-CN" sz="15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500">
                <a:solidFill>
                  <a:schemeClr val="tx1"/>
                </a:solidFill>
                <a:latin typeface="微软雅黑" panose="020B0503020204020204" charset="-122"/>
                <a:ea typeface="微软雅黑" panose="020B0503020204020204" charset="-122"/>
                <a:cs typeface="微软雅黑" panose="020B0503020204020204" charset="-122"/>
              </a:rPr>
              <a:t>可以设置</a:t>
            </a:r>
            <a:r>
              <a:rPr lang="en-US" altLang="zh-CN" sz="15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500">
                <a:solidFill>
                  <a:schemeClr val="tx1"/>
                </a:solidFill>
                <a:latin typeface="微软雅黑" panose="020B0503020204020204" charset="-122"/>
                <a:ea typeface="微软雅黑" panose="020B0503020204020204" charset="-122"/>
                <a:cs typeface="微软雅黑" panose="020B0503020204020204" charset="-122"/>
              </a:rPr>
              <a:t>按照订单内商品件数为阶梯增加的运费计费规则</a:t>
            </a:r>
            <a:endParaRPr lang="zh-CN" altLang="en-US" sz="1500">
              <a:solidFill>
                <a:schemeClr val="tx1"/>
              </a:solidFill>
              <a:latin typeface="微软雅黑" panose="020B0503020204020204" charset="-122"/>
              <a:ea typeface="微软雅黑" panose="020B0503020204020204" charset="-122"/>
              <a:cs typeface="微软雅黑" panose="020B0503020204020204" charset="-122"/>
            </a:endParaRPr>
          </a:p>
          <a:p>
            <a:pPr>
              <a:lnSpc>
                <a:spcPct val="120000"/>
              </a:lnSpc>
            </a:pPr>
            <a:endParaRPr lang="zh-CN" altLang="en-US" sz="1500">
              <a:solidFill>
                <a:schemeClr val="tx1"/>
              </a:solidFill>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1500">
                <a:solidFill>
                  <a:schemeClr val="accent5">
                    <a:lumMod val="75000"/>
                  </a:schemeClr>
                </a:solidFill>
                <a:latin typeface="微软雅黑" panose="020B0503020204020204" charset="-122"/>
                <a:ea typeface="微软雅黑" panose="020B0503020204020204" charset="-122"/>
                <a:cs typeface="微软雅黑" panose="020B0503020204020204" charset="-122"/>
              </a:rPr>
              <a:t>⑤</a:t>
            </a:r>
            <a:r>
              <a:rPr lang="en-US" altLang="zh-CN" sz="1500">
                <a:solidFill>
                  <a:schemeClr val="accent5">
                    <a:lumMod val="75000"/>
                  </a:schemeClr>
                </a:solidFill>
                <a:latin typeface="微软雅黑" panose="020B0503020204020204" charset="-122"/>
                <a:ea typeface="微软雅黑" panose="020B0503020204020204" charset="-122"/>
                <a:cs typeface="微软雅黑" panose="020B0503020204020204" charset="-122"/>
              </a:rPr>
              <a:t> </a:t>
            </a:r>
            <a:r>
              <a:rPr lang="zh-CN" altLang="en-US" sz="1500">
                <a:solidFill>
                  <a:schemeClr val="tx1"/>
                </a:solidFill>
                <a:latin typeface="微软雅黑" panose="020B0503020204020204" charset="-122"/>
                <a:ea typeface="微软雅黑" panose="020B0503020204020204" charset="-122"/>
                <a:cs typeface="微软雅黑" panose="020B0503020204020204" charset="-122"/>
              </a:rPr>
              <a:t>运费模式：选择单品运费模式</a:t>
            </a:r>
            <a:endParaRPr lang="zh-CN" altLang="en-US" sz="1500">
              <a:solidFill>
                <a:schemeClr val="tx1"/>
              </a:solidFill>
              <a:latin typeface="微软雅黑" panose="020B0503020204020204" charset="-122"/>
              <a:ea typeface="微软雅黑" panose="020B0503020204020204" charset="-122"/>
              <a:cs typeface="微软雅黑" panose="020B0503020204020204" charset="-122"/>
            </a:endParaRPr>
          </a:p>
          <a:p>
            <a:pPr>
              <a:lnSpc>
                <a:spcPct val="120000"/>
              </a:lnSpc>
            </a:pPr>
            <a:endParaRPr lang="zh-CN" altLang="en-US" sz="1600">
              <a:solidFill>
                <a:schemeClr val="tx1"/>
              </a:solidFill>
              <a:latin typeface="微软雅黑" panose="020B0503020204020204" charset="-122"/>
              <a:ea typeface="微软雅黑" panose="020B0503020204020204" charset="-122"/>
              <a:cs typeface="微软雅黑" panose="020B0503020204020204" charset="-122"/>
            </a:endParaRPr>
          </a:p>
          <a:p>
            <a:pPr>
              <a:lnSpc>
                <a:spcPct val="120000"/>
              </a:lnSpc>
            </a:pPr>
            <a:r>
              <a:rPr lang="en-US" altLang="zh-CN" sz="1400">
                <a:solidFill>
                  <a:schemeClr val="accent5">
                    <a:lumMod val="75000"/>
                  </a:schemeClr>
                </a:solidFill>
                <a:latin typeface="微软雅黑" panose="020B0503020204020204" charset="-122"/>
                <a:ea typeface="微软雅黑" panose="020B0503020204020204" charset="-122"/>
                <a:cs typeface="微软雅黑" panose="020B0503020204020204" charset="-122"/>
              </a:rPr>
              <a:t>**</a:t>
            </a:r>
            <a:r>
              <a:rPr lang="zh-CN" altLang="en-US" sz="1400">
                <a:solidFill>
                  <a:schemeClr val="accent5">
                    <a:lumMod val="75000"/>
                  </a:schemeClr>
                </a:solidFill>
                <a:latin typeface="微软雅黑" panose="020B0503020204020204" charset="-122"/>
                <a:ea typeface="微软雅黑" panose="020B0503020204020204" charset="-122"/>
                <a:cs typeface="微软雅黑" panose="020B0503020204020204" charset="-122"/>
              </a:rPr>
              <a:t>【设置指定地区的运费】及【指定条件包邮】的设置详情见下页</a:t>
            </a:r>
            <a:endParaRPr lang="zh-CN" altLang="en-US" sz="1400">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p:txBody>
      </p:sp>
      <p:pic>
        <p:nvPicPr>
          <p:cNvPr id="10" name="图片 9" descr="logo（240240px）"/>
          <p:cNvPicPr>
            <a:picLocks noChangeAspect="1"/>
          </p:cNvPicPr>
          <p:nvPr/>
        </p:nvPicPr>
        <p:blipFill>
          <a:blip r:embed="rId2"/>
          <a:srcRect t="28198" b="31208"/>
          <a:stretch>
            <a:fillRect/>
          </a:stretch>
        </p:blipFill>
        <p:spPr>
          <a:xfrm>
            <a:off x="10269855" y="86360"/>
            <a:ext cx="1649730" cy="669925"/>
          </a:xfrm>
          <a:prstGeom prst="rect">
            <a:avLst/>
          </a:prstGeom>
        </p:spPr>
      </p:pic>
      <p:pic>
        <p:nvPicPr>
          <p:cNvPr id="8" name="图片 7"/>
          <p:cNvPicPr>
            <a:picLocks noChangeAspect="1"/>
          </p:cNvPicPr>
          <p:nvPr/>
        </p:nvPicPr>
        <p:blipFill>
          <a:blip r:embed="rId3"/>
          <a:stretch>
            <a:fillRect/>
          </a:stretch>
        </p:blipFill>
        <p:spPr>
          <a:xfrm>
            <a:off x="3775075" y="1086485"/>
            <a:ext cx="6762750" cy="1628775"/>
          </a:xfrm>
          <a:prstGeom prst="rect">
            <a:avLst/>
          </a:prstGeom>
        </p:spPr>
      </p:pic>
    </p:spTree>
    <p:custDataLst>
      <p:tags r:id="rId4"/>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1"/>
          <p:cNvSpPr>
            <a:spLocks noGrp="1"/>
          </p:cNvSpPr>
          <p:nvPr/>
        </p:nvSpPr>
        <p:spPr>
          <a:xfrm>
            <a:off x="560775" y="17533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accent5">
                    <a:lumMod val="75000"/>
                  </a:schemeClr>
                </a:solidFill>
              </a:rPr>
              <a:t>三、单品运费模板设置</a:t>
            </a:r>
            <a:endParaRPr lang="zh-CN" altLang="en-US">
              <a:solidFill>
                <a:schemeClr val="accent5">
                  <a:lumMod val="75000"/>
                </a:schemeClr>
              </a:solidFill>
            </a:endParaRPr>
          </a:p>
        </p:txBody>
      </p:sp>
      <p:pic>
        <p:nvPicPr>
          <p:cNvPr id="10" name="图片 9" descr="logo（240240px）"/>
          <p:cNvPicPr>
            <a:picLocks noChangeAspect="1"/>
          </p:cNvPicPr>
          <p:nvPr/>
        </p:nvPicPr>
        <p:blipFill>
          <a:blip r:embed="rId1"/>
          <a:srcRect t="28198" b="31208"/>
          <a:stretch>
            <a:fillRect/>
          </a:stretch>
        </p:blipFill>
        <p:spPr>
          <a:xfrm>
            <a:off x="10269855" y="86360"/>
            <a:ext cx="1649730" cy="669925"/>
          </a:xfrm>
          <a:prstGeom prst="rect">
            <a:avLst/>
          </a:prstGeom>
        </p:spPr>
      </p:pic>
      <p:sp>
        <p:nvSpPr>
          <p:cNvPr id="5" name="圆角矩形 4"/>
          <p:cNvSpPr/>
          <p:nvPr/>
        </p:nvSpPr>
        <p:spPr>
          <a:xfrm>
            <a:off x="278130" y="1290320"/>
            <a:ext cx="2349500" cy="41338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t>新增单品运费模板：</a:t>
            </a:r>
            <a:endParaRPr lang="zh-CN" altLang="en-US" b="1"/>
          </a:p>
        </p:txBody>
      </p:sp>
      <p:sp>
        <p:nvSpPr>
          <p:cNvPr id="8" name="文本框 7"/>
          <p:cNvSpPr txBox="1"/>
          <p:nvPr/>
        </p:nvSpPr>
        <p:spPr>
          <a:xfrm>
            <a:off x="248920" y="1932940"/>
            <a:ext cx="3434080" cy="1666240"/>
          </a:xfrm>
          <a:prstGeom prst="rect">
            <a:avLst/>
          </a:prstGeom>
          <a:noFill/>
        </p:spPr>
        <p:txBody>
          <a:bodyPr wrap="none" rtlCol="0">
            <a:spAutoFit/>
          </a:bodyPr>
          <a:p>
            <a:pPr marL="285750" indent="-285750" algn="l">
              <a:lnSpc>
                <a:spcPct val="160000"/>
              </a:lnSpc>
              <a:buFont typeface="Wingdings" panose="05000000000000000000" charset="0"/>
              <a:buChar char="l"/>
            </a:pPr>
            <a:r>
              <a:rPr lang="zh-CN" altLang="en-US" sz="1600" b="1">
                <a:solidFill>
                  <a:schemeClr val="accent5">
                    <a:lumMod val="75000"/>
                  </a:schemeClr>
                </a:solidFill>
                <a:latin typeface="微软雅黑" panose="020B0503020204020204" charset="-122"/>
                <a:ea typeface="微软雅黑" panose="020B0503020204020204" charset="-122"/>
              </a:rPr>
              <a:t>设置指定地区的运费：</a:t>
            </a:r>
            <a:endParaRPr lang="zh-CN" altLang="en-US" sz="1600">
              <a:solidFill>
                <a:schemeClr val="accent5">
                  <a:lumMod val="75000"/>
                </a:schemeClr>
              </a:solidFill>
              <a:latin typeface="微软雅黑" panose="020B0503020204020204" charset="-122"/>
              <a:ea typeface="微软雅黑" panose="020B0503020204020204" charset="-122"/>
            </a:endParaRPr>
          </a:p>
          <a:p>
            <a:pPr algn="l">
              <a:lnSpc>
                <a:spcPct val="160000"/>
              </a:lnSpc>
            </a:pPr>
            <a:r>
              <a:rPr lang="en-US" altLang="zh-CN" sz="1600">
                <a:latin typeface="微软雅黑" panose="020B0503020204020204" charset="-122"/>
                <a:ea typeface="微软雅黑" panose="020B0503020204020204" charset="-122"/>
              </a:rPr>
              <a:t>  </a:t>
            </a:r>
            <a:r>
              <a:rPr lang="zh-CN" altLang="en-US" sz="1600">
                <a:latin typeface="微软雅黑" panose="020B0503020204020204" charset="-122"/>
                <a:ea typeface="微软雅黑" panose="020B0503020204020204" charset="-122"/>
              </a:rPr>
              <a:t>可以针对部分地区设置不同的计费</a:t>
            </a:r>
            <a:endParaRPr lang="zh-CN" altLang="en-US" sz="1600">
              <a:latin typeface="微软雅黑" panose="020B0503020204020204" charset="-122"/>
              <a:ea typeface="微软雅黑" panose="020B0503020204020204" charset="-122"/>
            </a:endParaRPr>
          </a:p>
          <a:p>
            <a:pPr algn="l">
              <a:lnSpc>
                <a:spcPct val="160000"/>
              </a:lnSpc>
            </a:pPr>
            <a:r>
              <a:rPr lang="zh-CN" altLang="en-US" sz="1600">
                <a:latin typeface="微软雅黑" panose="020B0503020204020204" charset="-122"/>
                <a:ea typeface="微软雅黑" panose="020B0503020204020204" charset="-122"/>
              </a:rPr>
              <a:t>规则，解决</a:t>
            </a:r>
            <a:r>
              <a:rPr lang="zh-CN" altLang="en-US" sz="1600">
                <a:latin typeface="微软雅黑" panose="020B0503020204020204" charset="-122"/>
                <a:ea typeface="微软雅黑" panose="020B0503020204020204" charset="-122"/>
                <a:cs typeface="微软雅黑" panose="020B0503020204020204" charset="-122"/>
                <a:sym typeface="+mn-ea"/>
              </a:rPr>
              <a:t>不同地区用户购买商品时</a:t>
            </a:r>
            <a:endParaRPr lang="zh-CN" altLang="en-US" sz="1600">
              <a:latin typeface="微软雅黑" panose="020B0503020204020204" charset="-122"/>
              <a:ea typeface="微软雅黑" panose="020B0503020204020204" charset="-122"/>
              <a:cs typeface="微软雅黑" panose="020B0503020204020204" charset="-122"/>
              <a:sym typeface="+mn-ea"/>
            </a:endParaRPr>
          </a:p>
          <a:p>
            <a:pPr algn="l">
              <a:lnSpc>
                <a:spcPct val="160000"/>
              </a:lnSpc>
            </a:pPr>
            <a:r>
              <a:rPr lang="zh-CN" altLang="en-US" sz="1600">
                <a:latin typeface="微软雅黑" panose="020B0503020204020204" charset="-122"/>
                <a:ea typeface="微软雅黑" panose="020B0503020204020204" charset="-122"/>
                <a:cs typeface="微软雅黑" panose="020B0503020204020204" charset="-122"/>
                <a:sym typeface="+mn-ea"/>
              </a:rPr>
              <a:t>运费差异化问题</a:t>
            </a:r>
            <a:endParaRPr lang="zh-CN" altLang="en-US" sz="1600">
              <a:latin typeface="微软雅黑" panose="020B0503020204020204" charset="-122"/>
              <a:ea typeface="微软雅黑" panose="020B0503020204020204" charset="-122"/>
            </a:endParaRPr>
          </a:p>
        </p:txBody>
      </p:sp>
      <p:pic>
        <p:nvPicPr>
          <p:cNvPr id="12" name="图片 11"/>
          <p:cNvPicPr>
            <a:picLocks noChangeAspect="1"/>
          </p:cNvPicPr>
          <p:nvPr/>
        </p:nvPicPr>
        <p:blipFill>
          <a:blip r:embed="rId2"/>
          <a:stretch>
            <a:fillRect/>
          </a:stretch>
        </p:blipFill>
        <p:spPr>
          <a:xfrm>
            <a:off x="3833495" y="4128135"/>
            <a:ext cx="8303260" cy="2199005"/>
          </a:xfrm>
          <a:prstGeom prst="rect">
            <a:avLst/>
          </a:prstGeom>
        </p:spPr>
      </p:pic>
      <p:sp>
        <p:nvSpPr>
          <p:cNvPr id="13" name="文本框 12"/>
          <p:cNvSpPr txBox="1"/>
          <p:nvPr/>
        </p:nvSpPr>
        <p:spPr>
          <a:xfrm>
            <a:off x="267970" y="3919855"/>
            <a:ext cx="3535045" cy="2078990"/>
          </a:xfrm>
          <a:prstGeom prst="rect">
            <a:avLst/>
          </a:prstGeom>
          <a:noFill/>
        </p:spPr>
        <p:txBody>
          <a:bodyPr wrap="none" rtlCol="0">
            <a:spAutoFit/>
          </a:bodyPr>
          <a:p>
            <a:pPr marL="285750" indent="-285750" algn="l">
              <a:lnSpc>
                <a:spcPct val="170000"/>
              </a:lnSpc>
              <a:buFont typeface="Wingdings" panose="05000000000000000000" charset="0"/>
              <a:buChar char="l"/>
            </a:pPr>
            <a:r>
              <a:rPr lang="zh-CN" altLang="en-US" sz="1600" b="1">
                <a:solidFill>
                  <a:schemeClr val="accent5">
                    <a:lumMod val="75000"/>
                  </a:schemeClr>
                </a:solidFill>
                <a:latin typeface="微软雅黑" panose="020B0503020204020204" charset="-122"/>
                <a:ea typeface="微软雅黑" panose="020B0503020204020204" charset="-122"/>
                <a:sym typeface="+mn-ea"/>
              </a:rPr>
              <a:t>指定条件包邮：</a:t>
            </a:r>
            <a:endParaRPr lang="zh-CN" altLang="en-US" sz="1600" b="1">
              <a:solidFill>
                <a:schemeClr val="accent5">
                  <a:lumMod val="75000"/>
                </a:schemeClr>
              </a:solidFill>
              <a:latin typeface="微软雅黑" panose="020B0503020204020204" charset="-122"/>
              <a:ea typeface="微软雅黑" panose="020B0503020204020204" charset="-122"/>
              <a:sym typeface="+mn-ea"/>
            </a:endParaRPr>
          </a:p>
          <a:p>
            <a:pPr algn="l">
              <a:lnSpc>
                <a:spcPct val="170000"/>
              </a:lnSpc>
              <a:buClrTx/>
              <a:buSzTx/>
              <a:buNone/>
            </a:pPr>
            <a:r>
              <a:rPr lang="en-US" altLang="zh-CN" sz="1500" b="1">
                <a:solidFill>
                  <a:schemeClr val="accent5">
                    <a:lumMod val="75000"/>
                  </a:schemeClr>
                </a:solidFill>
                <a:latin typeface="微软雅黑" panose="020B0503020204020204" charset="-122"/>
                <a:ea typeface="微软雅黑" panose="020B0503020204020204" charset="-122"/>
              </a:rPr>
              <a:t> </a:t>
            </a:r>
            <a:r>
              <a:rPr lang="zh-CN" altLang="en-US" sz="1500">
                <a:latin typeface="微软雅黑" panose="020B0503020204020204" charset="-122"/>
                <a:ea typeface="微软雅黑" panose="020B0503020204020204" charset="-122"/>
              </a:rPr>
              <a:t> 可以在该单品运费模板的计算规则下</a:t>
            </a:r>
            <a:endParaRPr lang="zh-CN" altLang="en-US" sz="1500">
              <a:latin typeface="微软雅黑" panose="020B0503020204020204" charset="-122"/>
              <a:ea typeface="微软雅黑" panose="020B0503020204020204" charset="-122"/>
            </a:endParaRPr>
          </a:p>
          <a:p>
            <a:pPr algn="l">
              <a:lnSpc>
                <a:spcPct val="170000"/>
              </a:lnSpc>
              <a:buClrTx/>
              <a:buSzTx/>
              <a:buNone/>
            </a:pPr>
            <a:r>
              <a:rPr lang="zh-CN" altLang="en-US" sz="1500">
                <a:solidFill>
                  <a:schemeClr val="accent5">
                    <a:lumMod val="75000"/>
                  </a:schemeClr>
                </a:solidFill>
                <a:latin typeface="微软雅黑" panose="020B0503020204020204" charset="-122"/>
                <a:ea typeface="微软雅黑" panose="020B0503020204020204" charset="-122"/>
              </a:rPr>
              <a:t>另外增加包邮规则</a:t>
            </a:r>
            <a:r>
              <a:rPr lang="zh-CN" altLang="en-US" sz="1500">
                <a:latin typeface="微软雅黑" panose="020B0503020204020204" charset="-122"/>
                <a:ea typeface="微软雅黑" panose="020B0503020204020204" charset="-122"/>
              </a:rPr>
              <a:t>。可以以该订单内的</a:t>
            </a:r>
            <a:endParaRPr lang="zh-CN" altLang="en-US" sz="1500">
              <a:latin typeface="微软雅黑" panose="020B0503020204020204" charset="-122"/>
              <a:ea typeface="微软雅黑" panose="020B0503020204020204" charset="-122"/>
            </a:endParaRPr>
          </a:p>
          <a:p>
            <a:pPr algn="l">
              <a:lnSpc>
                <a:spcPct val="170000"/>
              </a:lnSpc>
              <a:buClrTx/>
              <a:buSzTx/>
              <a:buNone/>
            </a:pPr>
            <a:r>
              <a:rPr lang="zh-CN" altLang="en-US" sz="1500">
                <a:latin typeface="微软雅黑" panose="020B0503020204020204" charset="-122"/>
                <a:ea typeface="微软雅黑" panose="020B0503020204020204" charset="-122"/>
              </a:rPr>
              <a:t>商品件数</a:t>
            </a:r>
            <a:r>
              <a:rPr lang="en-US" altLang="zh-CN" sz="1500">
                <a:latin typeface="微软雅黑" panose="020B0503020204020204" charset="-122"/>
                <a:ea typeface="微软雅黑" panose="020B0503020204020204" charset="-122"/>
              </a:rPr>
              <a:t>/</a:t>
            </a:r>
            <a:r>
              <a:rPr lang="zh-CN" altLang="en-US" sz="1500">
                <a:latin typeface="微软雅黑" panose="020B0503020204020204" charset="-122"/>
                <a:ea typeface="微软雅黑" panose="020B0503020204020204" charset="-122"/>
              </a:rPr>
              <a:t>金额</a:t>
            </a:r>
            <a:r>
              <a:rPr lang="en-US" altLang="zh-CN" sz="1500">
                <a:latin typeface="微软雅黑" panose="020B0503020204020204" charset="-122"/>
                <a:ea typeface="微软雅黑" panose="020B0503020204020204" charset="-122"/>
              </a:rPr>
              <a:t>/</a:t>
            </a:r>
            <a:r>
              <a:rPr lang="zh-CN" altLang="en-US" sz="1500">
                <a:latin typeface="微软雅黑" panose="020B0503020204020204" charset="-122"/>
                <a:ea typeface="微软雅黑" panose="020B0503020204020204" charset="-122"/>
              </a:rPr>
              <a:t>金额</a:t>
            </a:r>
            <a:r>
              <a:rPr lang="en-US" altLang="zh-CN" sz="1500">
                <a:latin typeface="微软雅黑" panose="020B0503020204020204" charset="-122"/>
                <a:ea typeface="微软雅黑" panose="020B0503020204020204" charset="-122"/>
              </a:rPr>
              <a:t>+</a:t>
            </a:r>
            <a:r>
              <a:rPr lang="zh-CN" altLang="en-US" sz="1500">
                <a:latin typeface="微软雅黑" panose="020B0503020204020204" charset="-122"/>
                <a:ea typeface="微软雅黑" panose="020B0503020204020204" charset="-122"/>
              </a:rPr>
              <a:t>件数为包邮条件，</a:t>
            </a:r>
            <a:endParaRPr lang="zh-CN" altLang="en-US" sz="1500">
              <a:latin typeface="微软雅黑" panose="020B0503020204020204" charset="-122"/>
              <a:ea typeface="微软雅黑" panose="020B0503020204020204" charset="-122"/>
            </a:endParaRPr>
          </a:p>
          <a:p>
            <a:pPr algn="l">
              <a:lnSpc>
                <a:spcPct val="170000"/>
              </a:lnSpc>
              <a:buClrTx/>
              <a:buSzTx/>
              <a:buNone/>
            </a:pPr>
            <a:r>
              <a:rPr lang="zh-CN" altLang="en-US" sz="1500">
                <a:solidFill>
                  <a:schemeClr val="accent5">
                    <a:lumMod val="75000"/>
                  </a:schemeClr>
                </a:solidFill>
                <a:latin typeface="微软雅黑" panose="020B0503020204020204" charset="-122"/>
                <a:ea typeface="微软雅黑" panose="020B0503020204020204" charset="-122"/>
              </a:rPr>
              <a:t>满足条件的订单即免运费</a:t>
            </a:r>
            <a:endParaRPr lang="zh-CN" altLang="en-US" sz="1500">
              <a:solidFill>
                <a:schemeClr val="accent5">
                  <a:lumMod val="75000"/>
                </a:schemeClr>
              </a:solidFill>
              <a:latin typeface="微软雅黑" panose="020B0503020204020204" charset="-122"/>
              <a:ea typeface="微软雅黑" panose="020B0503020204020204" charset="-122"/>
            </a:endParaRPr>
          </a:p>
        </p:txBody>
      </p:sp>
      <p:pic>
        <p:nvPicPr>
          <p:cNvPr id="14" name="图片 13"/>
          <p:cNvPicPr>
            <a:picLocks noChangeAspect="1"/>
          </p:cNvPicPr>
          <p:nvPr/>
        </p:nvPicPr>
        <p:blipFill>
          <a:blip r:embed="rId3"/>
          <a:stretch>
            <a:fillRect/>
          </a:stretch>
        </p:blipFill>
        <p:spPr>
          <a:xfrm>
            <a:off x="3878580" y="1681480"/>
            <a:ext cx="8258175" cy="2362200"/>
          </a:xfrm>
          <a:prstGeom prst="rect">
            <a:avLst/>
          </a:prstGeom>
        </p:spPr>
      </p:pic>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标题 1"/>
          <p:cNvSpPr>
            <a:spLocks noGrp="1"/>
          </p:cNvSpPr>
          <p:nvPr/>
        </p:nvSpPr>
        <p:spPr>
          <a:xfrm>
            <a:off x="560775" y="17533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accent5">
                    <a:lumMod val="75000"/>
                  </a:schemeClr>
                </a:solidFill>
              </a:rPr>
              <a:t>三、单品运费模板设置</a:t>
            </a:r>
            <a:endParaRPr lang="zh-CN" altLang="en-US">
              <a:solidFill>
                <a:schemeClr val="accent5">
                  <a:lumMod val="75000"/>
                </a:schemeClr>
              </a:solidFill>
            </a:endParaRPr>
          </a:p>
        </p:txBody>
      </p:sp>
      <p:pic>
        <p:nvPicPr>
          <p:cNvPr id="10" name="图片 9" descr="logo（240240px）"/>
          <p:cNvPicPr>
            <a:picLocks noChangeAspect="1"/>
          </p:cNvPicPr>
          <p:nvPr/>
        </p:nvPicPr>
        <p:blipFill>
          <a:blip r:embed="rId1"/>
          <a:srcRect t="28198" b="31208"/>
          <a:stretch>
            <a:fillRect/>
          </a:stretch>
        </p:blipFill>
        <p:spPr>
          <a:xfrm>
            <a:off x="10269855" y="86360"/>
            <a:ext cx="1649730" cy="669925"/>
          </a:xfrm>
          <a:prstGeom prst="rect">
            <a:avLst/>
          </a:prstGeom>
        </p:spPr>
      </p:pic>
      <p:sp>
        <p:nvSpPr>
          <p:cNvPr id="8" name="圆角矩形 7"/>
          <p:cNvSpPr/>
          <p:nvPr/>
        </p:nvSpPr>
        <p:spPr>
          <a:xfrm>
            <a:off x="344805" y="1299845"/>
            <a:ext cx="2847975" cy="41338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t>关联商品至单品运费模板：</a:t>
            </a:r>
            <a:endParaRPr lang="zh-CN" altLang="en-US" b="1"/>
          </a:p>
        </p:txBody>
      </p:sp>
      <p:pic>
        <p:nvPicPr>
          <p:cNvPr id="12" name="图片 11"/>
          <p:cNvPicPr>
            <a:picLocks noChangeAspect="1"/>
          </p:cNvPicPr>
          <p:nvPr/>
        </p:nvPicPr>
        <p:blipFill>
          <a:blip r:embed="rId2"/>
          <a:stretch>
            <a:fillRect/>
          </a:stretch>
        </p:blipFill>
        <p:spPr>
          <a:xfrm>
            <a:off x="5445760" y="797560"/>
            <a:ext cx="6553200" cy="6060440"/>
          </a:xfrm>
          <a:prstGeom prst="rect">
            <a:avLst/>
          </a:prstGeom>
        </p:spPr>
      </p:pic>
      <p:sp>
        <p:nvSpPr>
          <p:cNvPr id="13" name="文本框 12"/>
          <p:cNvSpPr txBox="1"/>
          <p:nvPr/>
        </p:nvSpPr>
        <p:spPr>
          <a:xfrm>
            <a:off x="344805" y="2113280"/>
            <a:ext cx="4798060" cy="3238500"/>
          </a:xfrm>
          <a:prstGeom prst="rect">
            <a:avLst/>
          </a:prstGeom>
          <a:noFill/>
        </p:spPr>
        <p:txBody>
          <a:bodyPr wrap="none" rtlCol="0">
            <a:spAutoFit/>
          </a:bodyPr>
          <a:p>
            <a:pPr>
              <a:lnSpc>
                <a:spcPct val="150000"/>
              </a:lnSpc>
            </a:pPr>
            <a:r>
              <a:rPr lang="zh-CN" altLang="en-US">
                <a:solidFill>
                  <a:schemeClr val="accent5">
                    <a:lumMod val="75000"/>
                  </a:schemeClr>
                </a:solidFill>
                <a:latin typeface="微软雅黑" panose="020B0503020204020204" charset="-122"/>
                <a:ea typeface="微软雅黑" panose="020B0503020204020204" charset="-122"/>
                <a:cs typeface="微软雅黑" panose="020B0503020204020204" charset="-122"/>
              </a:rPr>
              <a:t>单品运费模板</a:t>
            </a:r>
            <a:r>
              <a:rPr lang="zh-CN" altLang="en-US">
                <a:solidFill>
                  <a:schemeClr val="accent5">
                    <a:lumMod val="75000"/>
                  </a:schemeClr>
                </a:solidFill>
                <a:latin typeface="微软雅黑" panose="020B0503020204020204" charset="-122"/>
                <a:ea typeface="微软雅黑" panose="020B0503020204020204" charset="-122"/>
                <a:cs typeface="微软雅黑" panose="020B0503020204020204" charset="-122"/>
              </a:rPr>
              <a:t>可支持一次批量关联多个商品</a:t>
            </a:r>
            <a:endParaRPr lang="zh-CN" altLang="en-US">
              <a:latin typeface="微软雅黑" panose="020B0503020204020204" charset="-122"/>
              <a:ea typeface="微软雅黑" panose="020B0503020204020204" charset="-122"/>
              <a:cs typeface="微软雅黑" panose="020B0503020204020204" charset="-122"/>
            </a:endParaRPr>
          </a:p>
          <a:p>
            <a:pPr>
              <a:lnSpc>
                <a:spcPct val="150000"/>
              </a:lnSpc>
            </a:pPr>
            <a:endParaRPr lang="zh-CN" altLang="en-US" sz="800">
              <a:latin typeface="微软雅黑" panose="020B0503020204020204" charset="-122"/>
              <a:ea typeface="微软雅黑" panose="020B0503020204020204" charset="-122"/>
              <a:cs typeface="微软雅黑" panose="020B0503020204020204" charset="-122"/>
            </a:endParaRPr>
          </a:p>
          <a:p>
            <a:pPr>
              <a:lnSpc>
                <a:spcPct val="230000"/>
              </a:lnSpc>
            </a:pPr>
            <a:r>
              <a:rPr lang="zh-CN" altLang="en-US">
                <a:solidFill>
                  <a:schemeClr val="accent5">
                    <a:lumMod val="75000"/>
                  </a:schemeClr>
                </a:solidFill>
                <a:latin typeface="微软雅黑" panose="020B0503020204020204" charset="-122"/>
                <a:ea typeface="微软雅黑" panose="020B0503020204020204" charset="-122"/>
                <a:cs typeface="微软雅黑" panose="020B0503020204020204" charset="-122"/>
              </a:rPr>
              <a:t>①</a:t>
            </a:r>
            <a:r>
              <a:rPr lang="en-US" altLang="zh-CN">
                <a:solidFill>
                  <a:schemeClr val="accent5">
                    <a:lumMod val="75000"/>
                  </a:schemeClr>
                </a:solidFill>
                <a:latin typeface="微软雅黑" panose="020B0503020204020204" charset="-122"/>
                <a:ea typeface="微软雅黑" panose="020B0503020204020204" charset="-122"/>
                <a:cs typeface="微软雅黑" panose="020B0503020204020204" charset="-122"/>
              </a:rPr>
              <a:t> </a:t>
            </a:r>
            <a:r>
              <a:rPr lang="zh-CN" altLang="en-US">
                <a:latin typeface="微软雅黑" panose="020B0503020204020204" charset="-122"/>
                <a:ea typeface="微软雅黑" panose="020B0503020204020204" charset="-122"/>
                <a:cs typeface="微软雅黑" panose="020B0503020204020204" charset="-122"/>
              </a:rPr>
              <a:t>点击</a:t>
            </a:r>
            <a:r>
              <a:rPr lang="en-US" altLang="zh-CN">
                <a:latin typeface="微软雅黑" panose="020B0503020204020204" charset="-122"/>
                <a:ea typeface="微软雅黑" panose="020B0503020204020204" charset="-122"/>
                <a:cs typeface="微软雅黑" panose="020B0503020204020204" charset="-122"/>
              </a:rPr>
              <a:t> </a:t>
            </a:r>
            <a:r>
              <a:rPr lang="zh-CN" altLang="en-US">
                <a:solidFill>
                  <a:schemeClr val="accent5">
                    <a:lumMod val="75000"/>
                  </a:schemeClr>
                </a:solidFill>
                <a:latin typeface="微软雅黑" panose="020B0503020204020204" charset="-122"/>
                <a:ea typeface="微软雅黑" panose="020B0503020204020204" charset="-122"/>
                <a:cs typeface="微软雅黑" panose="020B0503020204020204" charset="-122"/>
              </a:rPr>
              <a:t>单品运费模板</a:t>
            </a:r>
            <a:r>
              <a:rPr lang="en-US" altLang="zh-CN">
                <a:latin typeface="微软雅黑" panose="020B0503020204020204" charset="-122"/>
                <a:ea typeface="微软雅黑" panose="020B0503020204020204" charset="-122"/>
                <a:cs typeface="微软雅黑" panose="020B0503020204020204" charset="-122"/>
              </a:rPr>
              <a:t> </a:t>
            </a:r>
            <a:r>
              <a:rPr lang="zh-CN" altLang="en-US">
                <a:latin typeface="微软雅黑" panose="020B0503020204020204" charset="-122"/>
                <a:ea typeface="微软雅黑" panose="020B0503020204020204" charset="-122"/>
                <a:cs typeface="微软雅黑" panose="020B0503020204020204" charset="-122"/>
              </a:rPr>
              <a:t>上方蓝字</a:t>
            </a:r>
            <a:r>
              <a:rPr lang="en-US" altLang="zh-CN">
                <a:latin typeface="微软雅黑" panose="020B0503020204020204" charset="-122"/>
                <a:ea typeface="微软雅黑" panose="020B0503020204020204" charset="-122"/>
                <a:cs typeface="微软雅黑" panose="020B0503020204020204" charset="-122"/>
              </a:rPr>
              <a:t> </a:t>
            </a:r>
            <a:r>
              <a:rPr lang="zh-CN" altLang="en-US">
                <a:solidFill>
                  <a:schemeClr val="accent1">
                    <a:lumMod val="75000"/>
                  </a:schemeClr>
                </a:solidFill>
                <a:latin typeface="微软雅黑" panose="020B0503020204020204" charset="-122"/>
                <a:ea typeface="微软雅黑" panose="020B0503020204020204" charset="-122"/>
                <a:cs typeface="微软雅黑" panose="020B0503020204020204" charset="-122"/>
              </a:rPr>
              <a:t>【关联商品】</a:t>
            </a:r>
            <a:endParaRPr lang="zh-CN" altLang="en-US">
              <a:solidFill>
                <a:schemeClr val="accent1">
                  <a:lumMod val="75000"/>
                </a:schemeClr>
              </a:solidFill>
              <a:latin typeface="微软雅黑" panose="020B0503020204020204" charset="-122"/>
              <a:ea typeface="微软雅黑" panose="020B0503020204020204" charset="-122"/>
              <a:cs typeface="微软雅黑" panose="020B0503020204020204" charset="-122"/>
            </a:endParaRPr>
          </a:p>
          <a:p>
            <a:pPr>
              <a:lnSpc>
                <a:spcPct val="230000"/>
              </a:lnSpc>
            </a:pPr>
            <a:r>
              <a:rPr lang="zh-CN" altLang="en-US">
                <a:solidFill>
                  <a:schemeClr val="accent5">
                    <a:lumMod val="75000"/>
                  </a:schemeClr>
                </a:solidFill>
                <a:latin typeface="微软雅黑" panose="020B0503020204020204" charset="-122"/>
                <a:ea typeface="微软雅黑" panose="020B0503020204020204" charset="-122"/>
                <a:cs typeface="微软雅黑" panose="020B0503020204020204" charset="-122"/>
              </a:rPr>
              <a:t>②</a:t>
            </a:r>
            <a:r>
              <a:rPr lang="en-US" altLang="zh-CN">
                <a:solidFill>
                  <a:schemeClr val="accent5">
                    <a:lumMod val="75000"/>
                  </a:schemeClr>
                </a:solidFill>
                <a:latin typeface="微软雅黑" panose="020B0503020204020204" charset="-122"/>
                <a:ea typeface="微软雅黑" panose="020B0503020204020204" charset="-122"/>
                <a:cs typeface="微软雅黑" panose="020B0503020204020204" charset="-122"/>
              </a:rPr>
              <a:t> </a:t>
            </a:r>
            <a:r>
              <a:rPr lang="zh-CN" altLang="en-US">
                <a:solidFill>
                  <a:schemeClr val="tx2"/>
                </a:solidFill>
                <a:latin typeface="微软雅黑" panose="020B0503020204020204" charset="-122"/>
                <a:ea typeface="微软雅黑" panose="020B0503020204020204" charset="-122"/>
                <a:cs typeface="微软雅黑" panose="020B0503020204020204" charset="-122"/>
              </a:rPr>
              <a:t>选择关联方式：</a:t>
            </a:r>
            <a:endParaRPr lang="zh-CN" altLang="en-US">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a:p>
            <a:pPr>
              <a:lnSpc>
                <a:spcPct val="230000"/>
              </a:lnSpc>
            </a:pPr>
            <a:r>
              <a:rPr lang="zh-CN" altLang="en-US">
                <a:solidFill>
                  <a:schemeClr val="tx2"/>
                </a:solidFill>
                <a:latin typeface="微软雅黑" panose="020B0503020204020204" charset="-122"/>
                <a:ea typeface="微软雅黑" panose="020B0503020204020204" charset="-122"/>
                <a:cs typeface="微软雅黑" panose="020B0503020204020204" charset="-122"/>
              </a:rPr>
              <a:t>整店商品关联</a:t>
            </a:r>
            <a:r>
              <a:rPr lang="en-US" altLang="zh-CN">
                <a:solidFill>
                  <a:schemeClr val="tx2"/>
                </a:solidFill>
                <a:latin typeface="微软雅黑" panose="020B0503020204020204" charset="-122"/>
                <a:ea typeface="微软雅黑" panose="020B0503020204020204" charset="-122"/>
                <a:cs typeface="微软雅黑" panose="020B0503020204020204" charset="-122"/>
              </a:rPr>
              <a:t>/</a:t>
            </a:r>
            <a:r>
              <a:rPr lang="zh-CN" altLang="en-US">
                <a:solidFill>
                  <a:schemeClr val="tx2"/>
                </a:solidFill>
                <a:latin typeface="微软雅黑" panose="020B0503020204020204" charset="-122"/>
                <a:ea typeface="微软雅黑" panose="020B0503020204020204" charset="-122"/>
                <a:cs typeface="微软雅黑" panose="020B0503020204020204" charset="-122"/>
              </a:rPr>
              <a:t>根据条件筛选商品关联</a:t>
            </a:r>
            <a:endParaRPr lang="zh-CN" altLang="en-US">
              <a:solidFill>
                <a:schemeClr val="accent5">
                  <a:lumMod val="75000"/>
                </a:schemeClr>
              </a:solidFill>
              <a:latin typeface="微软雅黑" panose="020B0503020204020204" charset="-122"/>
              <a:ea typeface="微软雅黑" panose="020B0503020204020204" charset="-122"/>
              <a:cs typeface="微软雅黑" panose="020B0503020204020204" charset="-122"/>
            </a:endParaRPr>
          </a:p>
          <a:p>
            <a:pPr>
              <a:lnSpc>
                <a:spcPct val="230000"/>
              </a:lnSpc>
            </a:pPr>
            <a:r>
              <a:rPr lang="zh-CN" altLang="en-US">
                <a:solidFill>
                  <a:schemeClr val="accent5">
                    <a:lumMod val="75000"/>
                  </a:schemeClr>
                </a:solidFill>
                <a:latin typeface="微软雅黑" panose="020B0503020204020204" charset="-122"/>
                <a:ea typeface="微软雅黑" panose="020B0503020204020204" charset="-122"/>
                <a:cs typeface="微软雅黑" panose="020B0503020204020204" charset="-122"/>
              </a:rPr>
              <a:t>③</a:t>
            </a:r>
            <a:r>
              <a:rPr lang="en-US" altLang="zh-CN">
                <a:solidFill>
                  <a:schemeClr val="accent5">
                    <a:lumMod val="75000"/>
                  </a:schemeClr>
                </a:solidFill>
                <a:latin typeface="微软雅黑" panose="020B0503020204020204" charset="-122"/>
                <a:ea typeface="微软雅黑" panose="020B0503020204020204" charset="-122"/>
                <a:cs typeface="微软雅黑" panose="020B0503020204020204" charset="-122"/>
              </a:rPr>
              <a:t> </a:t>
            </a:r>
            <a:r>
              <a:rPr lang="zh-CN" altLang="en-US">
                <a:solidFill>
                  <a:schemeClr val="tx2"/>
                </a:solidFill>
                <a:latin typeface="微软雅黑" panose="020B0503020204020204" charset="-122"/>
                <a:ea typeface="微软雅黑" panose="020B0503020204020204" charset="-122"/>
                <a:cs typeface="微软雅黑" panose="020B0503020204020204" charset="-122"/>
              </a:rPr>
              <a:t>选择目标商品进行关联</a:t>
            </a:r>
            <a:endParaRPr lang="zh-CN" altLang="en-US">
              <a:solidFill>
                <a:schemeClr val="tx2"/>
              </a:solidFill>
              <a:latin typeface="微软雅黑" panose="020B0503020204020204" charset="-122"/>
              <a:ea typeface="微软雅黑" panose="020B0503020204020204" charset="-122"/>
              <a:cs typeface="微软雅黑" panose="020B0503020204020204" charset="-122"/>
            </a:endParaRPr>
          </a:p>
        </p:txBody>
      </p:sp>
    </p:spTree>
    <p:custDataLst>
      <p:tags r:id="rId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65.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UNIT_TABLE_BEAUTIFY" val="smartTable{5f7982e1-f74d-4186-a1d4-fd8b3ac331f3}"/>
  <p:tag name="TABLE_ENDDRAG_ORIGIN_RECT" val="665*194"/>
  <p:tag name="TABLE_ENDDRAG_RECT" val="52*296*665*194"/>
</p:tagLst>
</file>

<file path=ppt/tags/tag68.xml><?xml version="1.0" encoding="utf-8"?>
<p:tagLst xmlns:p="http://schemas.openxmlformats.org/presentationml/2006/main">
  <p:tag name="KSO_WM_BEAUTIFY_FLAG" val="#wm#"/>
  <p:tag name="KSO_WM_TEMPLATE_CATEGORY" val="custom"/>
  <p:tag name="KSO_WM_TEMPLATE_INDEX" val="20205176"/>
</p:tagLst>
</file>

<file path=ppt/tags/tag69.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176"/>
</p:tagLst>
</file>

<file path=ppt/tags/tag71.xml><?xml version="1.0" encoding="utf-8"?>
<p:tagLst xmlns:p="http://schemas.openxmlformats.org/presentationml/2006/main">
  <p:tag name="KSO_WM_BEAUTIFY_FLAG" val="#wm#"/>
  <p:tag name="KSO_WM_TEMPLATE_CATEGORY" val="custom"/>
  <p:tag name="KSO_WM_TEMPLATE_INDEX" val="20205176"/>
</p:tagLst>
</file>

<file path=ppt/tags/tag72.xml><?xml version="1.0" encoding="utf-8"?>
<p:tagLst xmlns:p="http://schemas.openxmlformats.org/presentationml/2006/main">
  <p:tag name="KSO_WM_BEAUTIFY_FLAG" val="#wm#"/>
  <p:tag name="KSO_WM_TEMPLATE_CATEGORY" val="custom"/>
  <p:tag name="KSO_WM_TEMPLATE_INDEX" val="20205176"/>
</p:tagLst>
</file>

<file path=ppt/tags/tag73.xml><?xml version="1.0" encoding="utf-8"?>
<p:tagLst xmlns:p="http://schemas.openxmlformats.org/presentationml/2006/main">
  <p:tag name="KSO_WM_BEAUTIFY_FLAG" val="#wm#"/>
  <p:tag name="KSO_WM_TEMPLATE_CATEGORY" val="custom"/>
  <p:tag name="KSO_WM_TEMPLATE_INDEX" val="20205176"/>
</p:tagLst>
</file>

<file path=ppt/tags/tag74.xml><?xml version="1.0" encoding="utf-8"?>
<p:tagLst xmlns:p="http://schemas.openxmlformats.org/presentationml/2006/main">
  <p:tag name="KSO_WM_BEAUTIFY_FLAG" val="#wm#"/>
  <p:tag name="KSO_WM_TEMPLATE_CATEGORY" val="custom"/>
  <p:tag name="KSO_WM_TEMPLATE_INDEX" val="20205176"/>
</p:tagLst>
</file>

<file path=ppt/tags/tag75.xml><?xml version="1.0" encoding="utf-8"?>
<p:tagLst xmlns:p="http://schemas.openxmlformats.org/presentationml/2006/main">
  <p:tag name="KSO_WM_UNIT_TABLE_BEAUTIFY" val="smartTable{e08192a2-0a5d-4016-a54b-18d7bb9e9baf}"/>
  <p:tag name="TABLE_ENDDRAG_ORIGIN_RECT" val="739*251"/>
  <p:tag name="TABLE_ENDDRAG_RECT" val="85*136*739*252"/>
</p:tagLst>
</file>

<file path=ppt/tags/tag76.xml><?xml version="1.0" encoding="utf-8"?>
<p:tagLst xmlns:p="http://schemas.openxmlformats.org/presentationml/2006/main">
  <p:tag name="KSO_WM_BEAUTIFY_FLAG" val="#wm#"/>
  <p:tag name="KSO_WM_TEMPLATE_CATEGORY" val="custom"/>
  <p:tag name="KSO_WM_TEMPLATE_INDEX" val="20205176"/>
</p:tagLst>
</file>

<file path=ppt/tags/tag77.xml><?xml version="1.0" encoding="utf-8"?>
<p:tagLst xmlns:p="http://schemas.openxmlformats.org/presentationml/2006/main">
  <p:tag name="KSO_WPP_MARK_KEY" val="1e3ab096-7937-4139-af49-4b6941179052"/>
  <p:tag name="COMMONDATA" val="eyJoZGlkIjoiNmQwYWM1NGNjOGQyNmRjOTBkYzc3YzhjODFiYzk0YzAifQ=="/>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ysClr val="windowText" lastClr="000000"/>
      </a:dk1>
      <a:lt1>
        <a:sysClr val="window" lastClr="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1422</Words>
  <Application>WPS 演示</Application>
  <PresentationFormat>宽屏</PresentationFormat>
  <Paragraphs>142</Paragraphs>
  <Slides>10</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Arial</vt:lpstr>
      <vt:lpstr>宋体</vt:lpstr>
      <vt:lpstr>Wingdings</vt:lpstr>
      <vt:lpstr>Wingdings</vt:lpstr>
      <vt:lpstr>微软雅黑</vt:lpstr>
      <vt:lpstr>Arial Unicode MS</vt:lpstr>
      <vt:lpstr>Calibri</vt:lpstr>
      <vt:lpstr>Office 主题​​</vt:lpstr>
      <vt:lpstr>空白演示</vt:lpstr>
      <vt:lpstr>PowerPoint 演示文稿</vt:lpstr>
      <vt:lpstr>一、运费模板介绍</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⛄丑八怪</cp:lastModifiedBy>
  <cp:revision>154</cp:revision>
  <dcterms:created xsi:type="dcterms:W3CDTF">2019-06-19T02:08:00Z</dcterms:created>
  <dcterms:modified xsi:type="dcterms:W3CDTF">2022-09-23T03:21:42Z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2052-11.1.0.12358</vt:lpwstr>
  </property>
  <property fmtid="{D5CDD505-2E9C-101B-9397-08002B2CF9AE}" pid="3" name="ICV">
    <vt:lpwstr>3678AA883B334CA29DD7F44E5B598842</vt:lpwstr>
  </property>
</Properties>
</file>