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79" r:id="rId5"/>
    <p:sldId id="258" r:id="rId7"/>
    <p:sldId id="260" r:id="rId8"/>
    <p:sldId id="261" r:id="rId9"/>
    <p:sldId id="280" r:id="rId10"/>
    <p:sldId id="262" r:id="rId11"/>
    <p:sldId id="263" r:id="rId12"/>
    <p:sldId id="264" r:id="rId13"/>
    <p:sldId id="265" r:id="rId14"/>
    <p:sldId id="267" r:id="rId15"/>
    <p:sldId id="266" r:id="rId16"/>
    <p:sldId id="268" r:id="rId17"/>
    <p:sldId id="275" r:id="rId18"/>
    <p:sldId id="272" r:id="rId19"/>
    <p:sldId id="273" r:id="rId20"/>
    <p:sldId id="276" r:id="rId21"/>
    <p:sldId id="277" r:id="rId22"/>
    <p:sldId id="282" r:id="rId23"/>
    <p:sldId id="281" r:id="rId24"/>
    <p:sldId id="278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aiFintech" initials="T" lastIdx="1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1"/>
        <p:guide pos="395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77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ctrTitle"/>
          </p:nvPr>
        </p:nvSpPr>
        <p:spPr>
          <a:xfrm>
            <a:off x="1524000" y="147023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副标题 2"/>
          <p:cNvSpPr/>
          <p:nvPr>
            <p:ph type="subTitle" idx="1"/>
          </p:nvPr>
        </p:nvSpPr>
        <p:spPr>
          <a:xfrm>
            <a:off x="1524000" y="394990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/>
              <a:t>单击此处编辑母版副标题样式</a:t>
            </a:r>
            <a:endParaRPr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二级</a:t>
            </a:r>
            <a:endParaRPr lang="zh-CN"/>
          </a:p>
          <a:p>
            <a:pPr lvl="2"/>
            <a:r>
              <a:rPr lang="zh-CN"/>
              <a:t>三级</a:t>
            </a:r>
            <a:endParaRPr lang="zh-CN"/>
          </a:p>
          <a:p>
            <a:pPr lvl="3"/>
            <a:r>
              <a:rPr lang="zh-CN"/>
              <a:t>四级</a:t>
            </a:r>
            <a:endParaRPr lang="zh-CN"/>
          </a:p>
          <a:p>
            <a:pPr lvl="4"/>
            <a:r>
              <a:rPr lang="zh-CN"/>
              <a:t>五级</a:t>
            </a:r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hyperlink" Target="https://help.thisshop.com/article/detail/auvgdxki" TargetMode="Externa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tags" Target="../tags/tag6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image" Target="../media/image51.png"/><Relationship Id="rId3" Type="http://schemas.openxmlformats.org/officeDocument/2006/relationships/image" Target="../media/image2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hyperlink" Target="https://help.thisshop.com/article/detail/jroxflag" TargetMode="External"/><Relationship Id="rId7" Type="http://schemas.openxmlformats.org/officeDocument/2006/relationships/hyperlink" Target="https://help.thisshop.com/article/detail/ltadppfl" TargetMode="External"/><Relationship Id="rId6" Type="http://schemas.openxmlformats.org/officeDocument/2006/relationships/hyperlink" Target="https://help.thisshop.com/article/detail/qxfqlwyn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76.xml"/><Relationship Id="rId1" Type="http://schemas.openxmlformats.org/officeDocument/2006/relationships/tags" Target="../tags/tag7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lang="zh-CN" altLang="zh-CN"/>
              <a:t>空白演示</a:t>
            </a:r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r>
              <a:rPr lang="zh-CN" altLang="en-US"/>
              <a:t>单击输入您的封面副标题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6821" y="280"/>
            <a:ext cx="12385210" cy="69666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15430" y="1844365"/>
            <a:ext cx="9144000" cy="1882169"/>
          </a:xfrm>
        </p:spPr>
        <p:txBody>
          <a:bodyPr anchor="ctr"/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4800" b="1">
                <a:solidFill>
                  <a:srgbClr val="FFFFFF"/>
                </a:solidFill>
              </a:rPr>
              <a:t>Thisshop </a:t>
            </a:r>
            <a:r>
              <a:rPr lang="en-US" altLang="zh-CN" sz="4800" b="1">
                <a:solidFill>
                  <a:srgbClr val="FFFFFF"/>
                </a:solidFill>
              </a:rPr>
              <a:t>7</a:t>
            </a:r>
            <a:r>
              <a:rPr lang="zh-CN" sz="4800" b="1">
                <a:solidFill>
                  <a:srgbClr val="FFFFFF"/>
                </a:solidFill>
              </a:rPr>
              <a:t>月选品月报</a:t>
            </a:r>
            <a:endParaRPr lang="zh-CN" sz="4800" b="1">
              <a:solidFill>
                <a:srgbClr val="FFFFFF"/>
              </a:solidFill>
            </a:endParaRPr>
          </a:p>
          <a:p>
            <a:r>
              <a:rPr lang="zh-CN" sz="4000" b="1">
                <a:solidFill>
                  <a:srgbClr val="FFFFFF"/>
                </a:solidFill>
              </a:rPr>
              <a:t>热销品推荐及重点扶持类目</a:t>
            </a:r>
            <a:endParaRPr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64" y="3395"/>
            <a:ext cx="12192000" cy="693728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4" name="矩形 3"/>
          <p:cNvSpPr/>
          <p:nvPr/>
        </p:nvSpPr>
        <p:spPr>
          <a:xfrm>
            <a:off x="124651" y="95878"/>
            <a:ext cx="10515600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FFFFF"/>
                </a:solidFill>
              </a:rPr>
              <a:t>目录</a:t>
            </a:r>
            <a:endParaRPr lang="zh-CN" sz="2800" b="1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33170" y="1633855"/>
            <a:ext cx="4352925" cy="46736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en-US" b="1">
                <a:solidFill>
                  <a:srgbClr val="FFFFFF"/>
                </a:solidFill>
              </a:rPr>
              <a:t>6</a:t>
            </a:r>
            <a:r>
              <a:rPr lang="zh-CN" altLang="en-US" b="1">
                <a:solidFill>
                  <a:srgbClr val="FFFFFF"/>
                </a:solidFill>
              </a:rPr>
              <a:t>月</a:t>
            </a:r>
            <a:r>
              <a:rPr lang="en-US" altLang="zh-CN" b="1">
                <a:solidFill>
                  <a:srgbClr val="FFFFFF"/>
                </a:solidFill>
              </a:rPr>
              <a:t> </a:t>
            </a:r>
            <a:r>
              <a:rPr lang="zh-CN" altLang="en-US" b="1">
                <a:solidFill>
                  <a:srgbClr val="FFFFFF"/>
                </a:solidFill>
              </a:rPr>
              <a:t>热门</a:t>
            </a:r>
            <a:r>
              <a:rPr lang="zh-CN" altLang="en-US" b="1">
                <a:solidFill>
                  <a:schemeClr val="bg1"/>
                </a:solidFill>
                <a:cs typeface="微软雅黑" panose="020B0503020204020204" charset="-122"/>
                <a:sym typeface="+mn-ea"/>
              </a:rPr>
              <a:t>关键词&amp;飙升词</a:t>
            </a:r>
            <a:endParaRPr lang="zh-CN" altLang="en-US" b="1">
              <a:solidFill>
                <a:schemeClr val="bg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15595" y="1602740"/>
            <a:ext cx="574675" cy="554990"/>
          </a:xfrm>
          <a:prstGeom prst="ellipse">
            <a:avLst/>
          </a:prstGeom>
          <a:solidFill>
            <a:srgbClr val="F83D08"/>
          </a:solidFill>
          <a:ln w="12700">
            <a:solidFill>
              <a:srgbClr val="FFFFFF"/>
            </a:solidFill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endParaRPr sz="1600"/>
          </a:p>
        </p:txBody>
      </p:sp>
      <p:sp>
        <p:nvSpPr>
          <p:cNvPr id="7" name="文本框 6"/>
          <p:cNvSpPr txBox="1"/>
          <p:nvPr/>
        </p:nvSpPr>
        <p:spPr>
          <a:xfrm>
            <a:off x="375285" y="1488440"/>
            <a:ext cx="455295" cy="40322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3200" b="1">
                <a:solidFill>
                  <a:srgbClr val="FFFFFF"/>
                </a:solidFill>
              </a:rPr>
              <a:t>一</a:t>
            </a:r>
            <a:endParaRPr lang="zh-CN" sz="3200" b="1">
              <a:solidFill>
                <a:srgbClr val="FFFFFF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 rot="0">
            <a:off x="315595" y="2639060"/>
            <a:ext cx="574675" cy="554990"/>
            <a:chOff x="2378497" y="2408228"/>
            <a:chExt cx="614445" cy="614445"/>
          </a:xfrm>
        </p:grpSpPr>
        <p:sp>
          <p:nvSpPr>
            <p:cNvPr id="1" name="椭圆 0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/>
            <a:lstStyle/>
            <a:p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440896" y="2453559"/>
              <a:ext cx="489647" cy="444500"/>
            </a:xfrm>
            <a:prstGeom prst="rect">
              <a:avLst/>
            </a:prstGeom>
            <a:ln w="6350">
              <a:prstDash val="solid"/>
            </a:ln>
          </p:spPr>
          <p:txBody>
            <a:bodyPr/>
            <a:lstStyle/>
            <a:p>
              <a:pPr algn="ctr"/>
              <a:r>
                <a:rPr lang="zh-CN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500553" y="4846999"/>
            <a:ext cx="4320000" cy="46800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b="1" dirty="0">
                <a:solidFill>
                  <a:schemeClr val="lt1"/>
                </a:solidFill>
                <a:sym typeface="+mn-ea"/>
              </a:rPr>
              <a:t>禁售</a:t>
            </a:r>
            <a:r>
              <a:rPr lang="zh-CN" altLang="en-US" b="1" dirty="0">
                <a:solidFill>
                  <a:schemeClr val="lt1"/>
                </a:solidFill>
                <a:sym typeface="+mn-ea"/>
              </a:rPr>
              <a:t>商品</a:t>
            </a:r>
            <a:endParaRPr lang="zh-CN" altLang="en-US" b="1" dirty="0">
              <a:solidFill>
                <a:schemeClr val="lt1"/>
              </a:solidFill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0">
            <a:off x="6532880" y="4819650"/>
            <a:ext cx="558800" cy="539750"/>
            <a:chOff x="2378497" y="2408228"/>
            <a:chExt cx="614445" cy="614445"/>
          </a:xfrm>
        </p:grpSpPr>
        <p:sp>
          <p:nvSpPr>
            <p:cNvPr id="24" name="椭圆 23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40896" y="2453559"/>
              <a:ext cx="489647" cy="444500"/>
            </a:xfrm>
            <a:prstGeom prst="rect">
              <a:avLst/>
            </a:prstGeom>
            <a:ln w="6350">
              <a:prstDash val="solid"/>
            </a:ln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r>
                <a:rPr lang="zh-CN" altLang="en-US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八</a:t>
              </a:r>
              <a:endPara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3" name="图片 3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89870" y="52705"/>
            <a:ext cx="1689100" cy="57785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 rot="0">
            <a:off x="6532880" y="3647440"/>
            <a:ext cx="558800" cy="539750"/>
            <a:chOff x="2378497" y="2408228"/>
            <a:chExt cx="614445" cy="614445"/>
          </a:xfrm>
        </p:grpSpPr>
        <p:sp>
          <p:nvSpPr>
            <p:cNvPr id="27" name="椭圆 26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 anchor="ctr" anchorCtr="0"/>
            <a:p>
              <a:pPr algn="ctr">
                <a:lnSpc>
                  <a:spcPct val="100000"/>
                </a:lnSpc>
              </a:pPr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440896" y="2453559"/>
              <a:ext cx="489647" cy="444500"/>
            </a:xfrm>
            <a:prstGeom prst="rect">
              <a:avLst/>
            </a:prstGeom>
            <a:ln w="6350">
              <a:prstDash val="solid"/>
            </a:ln>
          </p:spPr>
          <p:txBody>
            <a:bodyPr anchor="ctr" anchorCtr="0"/>
            <a:p>
              <a:pPr algn="ctr">
                <a:lnSpc>
                  <a:spcPct val="100000"/>
                </a:lnSpc>
              </a:pPr>
              <a:r>
                <a:rPr lang="zh-CN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七</a:t>
              </a:r>
              <a:endPara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266123" y="3697062"/>
            <a:ext cx="4320000" cy="45441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  <a:sym typeface="+mn-ea"/>
              </a:rPr>
              <a:t>6</a:t>
            </a:r>
            <a:r>
              <a:rPr lang="zh-CN" b="1">
                <a:solidFill>
                  <a:srgbClr val="FFFFFF"/>
                </a:solidFill>
                <a:sym typeface="+mn-ea"/>
              </a:rPr>
              <a:t>月泰国市场热销品类</a:t>
            </a:r>
            <a:endParaRPr lang="zh-CN" b="1">
              <a:solidFill>
                <a:srgbClr val="FFFFFF"/>
              </a:solidFill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 rot="0">
            <a:off x="315595" y="3636010"/>
            <a:ext cx="558800" cy="539750"/>
            <a:chOff x="2378497" y="2408228"/>
            <a:chExt cx="614445" cy="614445"/>
          </a:xfrm>
        </p:grpSpPr>
        <p:sp>
          <p:nvSpPr>
            <p:cNvPr id="32" name="椭圆 31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/>
            <a:lstStyle/>
            <a:p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440727" y="2453313"/>
              <a:ext cx="489585" cy="382270"/>
            </a:xfrm>
            <a:prstGeom prst="rect">
              <a:avLst/>
            </a:prstGeom>
            <a:ln w="6350">
              <a:prstDash val="solid"/>
            </a:ln>
          </p:spPr>
          <p:txBody>
            <a:bodyPr/>
            <a:lstStyle/>
            <a:p>
              <a:pPr algn="ctr"/>
              <a:r>
                <a:rPr lang="zh-CN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292793" y="4825409"/>
            <a:ext cx="4320000" cy="45441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b="1">
                <a:solidFill>
                  <a:srgbClr val="FFFFFF"/>
                </a:solidFill>
                <a:sym typeface="+mn-ea"/>
              </a:rPr>
              <a:t>降本提效</a:t>
            </a:r>
            <a:r>
              <a:rPr lang="en-US" b="1">
                <a:solidFill>
                  <a:srgbClr val="FFFFFF"/>
                </a:solidFill>
                <a:sym typeface="+mn-ea"/>
              </a:rPr>
              <a:t> — Thisshop海外</a:t>
            </a:r>
            <a:r>
              <a:rPr lang="zh-CN" altLang="en-US" b="1">
                <a:solidFill>
                  <a:srgbClr val="FFFFFF"/>
                </a:solidFill>
                <a:sym typeface="+mn-ea"/>
              </a:rPr>
              <a:t>合作</a:t>
            </a:r>
            <a:r>
              <a:rPr lang="en-US" b="1">
                <a:solidFill>
                  <a:srgbClr val="FFFFFF"/>
                </a:solidFill>
                <a:sym typeface="+mn-ea"/>
              </a:rPr>
              <a:t>仓</a:t>
            </a:r>
            <a:endParaRPr lang="en-US" b="1">
              <a:solidFill>
                <a:srgbClr val="FFFFFF"/>
              </a:solidFill>
              <a:sym typeface="+mn-ea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331470" y="4786630"/>
            <a:ext cx="558800" cy="539750"/>
            <a:chOff x="2378497" y="2408228"/>
            <a:chExt cx="614445" cy="614445"/>
          </a:xfrm>
        </p:grpSpPr>
        <p:sp>
          <p:nvSpPr>
            <p:cNvPr id="37" name="椭圆 36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440896" y="2453559"/>
              <a:ext cx="489647" cy="444500"/>
            </a:xfrm>
            <a:prstGeom prst="rect">
              <a:avLst/>
            </a:prstGeom>
            <a:ln w="6350">
              <a:prstDash val="solid"/>
            </a:ln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r>
                <a:rPr lang="zh-CN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rot="0">
            <a:off x="6476365" y="1561465"/>
            <a:ext cx="558800" cy="539750"/>
            <a:chOff x="2378497" y="2408228"/>
            <a:chExt cx="614445" cy="614445"/>
          </a:xfrm>
        </p:grpSpPr>
        <p:sp>
          <p:nvSpPr>
            <p:cNvPr id="42" name="椭圆 41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440896" y="2453559"/>
              <a:ext cx="489647" cy="444500"/>
            </a:xfrm>
            <a:prstGeom prst="rect">
              <a:avLst/>
            </a:prstGeom>
            <a:ln w="6350">
              <a:prstDash val="solid"/>
            </a:ln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r>
                <a:rPr lang="zh-CN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五</a:t>
              </a:r>
              <a:endPara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0">
            <a:off x="6475730" y="2584450"/>
            <a:ext cx="558800" cy="539750"/>
            <a:chOff x="2378497" y="2408228"/>
            <a:chExt cx="614445" cy="614445"/>
          </a:xfrm>
        </p:grpSpPr>
        <p:sp>
          <p:nvSpPr>
            <p:cNvPr id="45" name="椭圆 44"/>
            <p:cNvSpPr/>
            <p:nvPr/>
          </p:nvSpPr>
          <p:spPr>
            <a:xfrm>
              <a:off x="2378497" y="2408228"/>
              <a:ext cx="614445" cy="614445"/>
            </a:xfrm>
            <a:prstGeom prst="ellipse">
              <a:avLst/>
            </a:prstGeom>
            <a:solidFill>
              <a:srgbClr val="F83D08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76200" dist="127000" dir="2700000">
                <a:srgbClr val="000000">
                  <a:alpha val="40000"/>
                </a:srgbClr>
              </a:outerShdw>
            </a:effectLst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endParaRPr sz="2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440896" y="2453559"/>
              <a:ext cx="489647" cy="444500"/>
            </a:xfrm>
            <a:prstGeom prst="rect">
              <a:avLst/>
            </a:prstGeom>
            <a:ln w="6350">
              <a:prstDash val="solid"/>
            </a:ln>
          </p:spPr>
          <p:txBody>
            <a:bodyPr anchor="ctr" anchorCtr="0"/>
            <a:lstStyle/>
            <a:p>
              <a:pPr algn="ctr">
                <a:lnSpc>
                  <a:spcPct val="100000"/>
                </a:lnSpc>
              </a:pPr>
              <a:r>
                <a:rPr lang="zh-CN" sz="2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六</a:t>
              </a:r>
              <a:endPara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233170" y="1656080"/>
            <a:ext cx="4320000" cy="46736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b="1">
                <a:solidFill>
                  <a:srgbClr val="FFFFFF"/>
                </a:solidFill>
              </a:rPr>
              <a:t>6</a:t>
            </a:r>
            <a:r>
              <a:rPr lang="zh-CN" altLang="en-US" b="1">
                <a:solidFill>
                  <a:srgbClr val="FFFFFF"/>
                </a:solidFill>
              </a:rPr>
              <a:t>月</a:t>
            </a:r>
            <a:r>
              <a:rPr lang="en-US" altLang="zh-CN" b="1">
                <a:solidFill>
                  <a:srgbClr val="FFFFFF"/>
                </a:solidFill>
              </a:rPr>
              <a:t> </a:t>
            </a:r>
            <a:r>
              <a:rPr lang="zh-CN" altLang="en-US" b="1">
                <a:solidFill>
                  <a:srgbClr val="FFFFFF"/>
                </a:solidFill>
              </a:rPr>
              <a:t>热门</a:t>
            </a:r>
            <a:r>
              <a:rPr lang="zh-CN" altLang="en-US" b="1">
                <a:solidFill>
                  <a:schemeClr val="bg1"/>
                </a:solidFill>
                <a:cs typeface="微软雅黑" panose="020B0503020204020204" charset="-122"/>
                <a:sym typeface="+mn-ea"/>
              </a:rPr>
              <a:t>关键词&amp;飙升词</a:t>
            </a:r>
            <a:endParaRPr lang="zh-CN" altLang="en-US" b="1">
              <a:solidFill>
                <a:schemeClr val="bg1"/>
              </a:solidFill>
              <a:cs typeface="微软雅黑" panose="020B0503020204020204" charset="-122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92860" y="2657475"/>
            <a:ext cx="4320000" cy="46736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b="1">
                <a:solidFill>
                  <a:schemeClr val="bg1"/>
                </a:solidFill>
                <a:sym typeface="+mn-ea"/>
              </a:rPr>
              <a:t>需求类目</a:t>
            </a:r>
            <a:endParaRPr lang="zh-CN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500553" y="3706539"/>
            <a:ext cx="4320000" cy="72000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lt1"/>
                </a:solidFill>
                <a:sym typeface="+mn-ea"/>
              </a:rPr>
              <a:t>Thisshop订单交易服务费收取标准&amp;商家成长激励制度</a:t>
            </a:r>
            <a:endParaRPr lang="en-US" b="1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500553" y="1632629"/>
            <a:ext cx="4320000" cy="46800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</a:rPr>
              <a:t>7</a:t>
            </a:r>
            <a:r>
              <a:rPr lang="zh-CN" b="1">
                <a:solidFill>
                  <a:srgbClr val="FFFFFF"/>
                </a:solidFill>
              </a:rPr>
              <a:t>月热销潜力品类</a:t>
            </a:r>
            <a:endParaRPr lang="zh-CN" b="1">
              <a:solidFill>
                <a:srgbClr val="FFFFFF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500553" y="2669584"/>
            <a:ext cx="4320000" cy="46800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</a:rPr>
              <a:t>7</a:t>
            </a:r>
            <a:r>
              <a:rPr lang="zh-CN" b="1">
                <a:solidFill>
                  <a:srgbClr val="FFFFFF"/>
                </a:solidFill>
              </a:rPr>
              <a:t>月平台促销日历</a:t>
            </a:r>
            <a:endParaRPr lang="zh-CN" b="1">
              <a:solidFill>
                <a:srgbClr val="FFFFFF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266123" y="3698967"/>
            <a:ext cx="4320000" cy="46800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  <a:sym typeface="+mn-ea"/>
              </a:rPr>
              <a:t>6</a:t>
            </a:r>
            <a:r>
              <a:rPr lang="zh-CN" b="1">
                <a:solidFill>
                  <a:srgbClr val="FFFFFF"/>
                </a:solidFill>
                <a:sym typeface="+mn-ea"/>
              </a:rPr>
              <a:t>月泰国市场热销品类</a:t>
            </a:r>
            <a:endParaRPr lang="zh-CN" b="1">
              <a:solidFill>
                <a:srgbClr val="FFFFFF"/>
              </a:solidFill>
              <a:sym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292793" y="4827314"/>
            <a:ext cx="4320000" cy="468000"/>
          </a:xfrm>
          <a:prstGeom prst="rect">
            <a:avLst/>
          </a:prstGeom>
          <a:solidFill>
            <a:srgbClr val="F83D08"/>
          </a:solidFill>
          <a:ln w="6350">
            <a:prstDash val="solid"/>
          </a:ln>
          <a:effectLst>
            <a:outerShdw blurRad="76200" dist="127000" dir="2700000">
              <a:srgbClr val="000000">
                <a:alpha val="40000"/>
              </a:srgbClr>
            </a:outerShdw>
          </a:effectLst>
        </p:spPr>
        <p:txBody>
          <a:bodyPr anchor="ctr" anchorCtr="0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b="1">
                <a:solidFill>
                  <a:srgbClr val="FFFFFF"/>
                </a:solidFill>
                <a:sym typeface="+mn-ea"/>
              </a:rPr>
              <a:t>降本提效</a:t>
            </a:r>
            <a:r>
              <a:rPr lang="en-US" b="1">
                <a:solidFill>
                  <a:srgbClr val="FFFFFF"/>
                </a:solidFill>
                <a:sym typeface="+mn-ea"/>
              </a:rPr>
              <a:t> — Thisshop海外</a:t>
            </a:r>
            <a:r>
              <a:rPr lang="zh-CN" altLang="en-US" b="1">
                <a:solidFill>
                  <a:srgbClr val="FFFFFF"/>
                </a:solidFill>
                <a:sym typeface="+mn-ea"/>
              </a:rPr>
              <a:t>合作</a:t>
            </a:r>
            <a:r>
              <a:rPr lang="en-US" b="1">
                <a:solidFill>
                  <a:srgbClr val="FFFFFF"/>
                </a:solidFill>
                <a:sym typeface="+mn-ea"/>
              </a:rPr>
              <a:t>仓</a:t>
            </a:r>
            <a:endParaRPr lang="en-US" b="1">
              <a:solidFill>
                <a:srgbClr val="FFFFFF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64" y="4030"/>
            <a:ext cx="12192000" cy="693728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4" name="矩形 3"/>
          <p:cNvSpPr/>
          <p:nvPr/>
        </p:nvSpPr>
        <p:spPr>
          <a:xfrm>
            <a:off x="124651" y="95878"/>
            <a:ext cx="10515600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sz="2800" b="1">
                <a:solidFill>
                  <a:schemeClr val="bg1"/>
                </a:solidFill>
                <a:cs typeface="微软雅黑" panose="020B0503020204020204" charset="-122"/>
                <a:sym typeface="+mn-ea"/>
              </a:rPr>
              <a:t>一、</a:t>
            </a:r>
            <a:r>
              <a:rPr lang="en-US" altLang="zh-CN" sz="2800" b="1">
                <a:solidFill>
                  <a:schemeClr val="bg1"/>
                </a:solidFill>
                <a:cs typeface="微软雅黑" panose="020B0503020204020204" charset="-122"/>
                <a:sym typeface="+mn-ea"/>
              </a:rPr>
              <a:t>6</a:t>
            </a:r>
            <a:r>
              <a:rPr lang="zh-CN" altLang="en-US" sz="2800" b="1">
                <a:solidFill>
                  <a:schemeClr val="bg1"/>
                </a:solidFill>
                <a:cs typeface="微软雅黑" panose="020B0503020204020204" charset="-122"/>
                <a:sym typeface="+mn-ea"/>
              </a:rPr>
              <a:t>月热门关键词&amp;飙升词</a:t>
            </a:r>
            <a:endParaRPr lang="zh-CN" sz="2800" b="1">
              <a:solidFill>
                <a:srgbClr val="FFFFFF"/>
              </a:solidFill>
            </a:endParaRPr>
          </a:p>
        </p:txBody>
      </p:sp>
      <p:graphicFrame>
        <p:nvGraphicFramePr>
          <p:cNvPr id="26" name="表格 25"/>
          <p:cNvGraphicFramePr/>
          <p:nvPr>
            <p:custDataLst>
              <p:tags r:id="rId1"/>
            </p:custDataLst>
          </p:nvPr>
        </p:nvGraphicFramePr>
        <p:xfrm>
          <a:off x="1133158" y="1158748"/>
          <a:ext cx="4251325" cy="4915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905"/>
                <a:gridCol w="1739265"/>
                <a:gridCol w="1367155"/>
              </a:tblGrid>
              <a:tr h="381635"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热搜词TOP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ภาษาไทย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中文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English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นาฬิกา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手表</a:t>
                      </a:r>
                      <a:endParaRPr 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Wristwatch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laptop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笔记本电脑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Laptop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ตู้เย็น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冰箱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Refrigerator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รองเท้า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鞋子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Shoes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กระเป๋า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包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Bags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รองเท้าผ้าใบ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帆布鞋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Canvas shoes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  <a:sym typeface="+mn-ea"/>
                        </a:rPr>
                        <a:t>โทรทัศน์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电视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Television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  <a:sym typeface="+mn-ea"/>
                        </a:rPr>
                        <a:t>ท็อปเปอร์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礼帽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Topper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เครื่องซักผ้า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洗衣机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Washing machine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พัดลม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吹风机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Hair dryer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หูฟัง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蓝牙耳机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Bluetooth earphones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เตียงนอน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床</a:t>
                      </a:r>
                      <a:endParaRPr lang="en-US" sz="12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กล้อง</a:t>
                      </a:r>
                      <a:endParaRPr 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相机</a:t>
                      </a:r>
                      <a:endParaRPr lang="en-US" sz="12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Camera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" name="表格 34"/>
          <p:cNvGraphicFramePr/>
          <p:nvPr>
            <p:custDataLst>
              <p:tags r:id="rId2"/>
            </p:custDataLst>
          </p:nvPr>
        </p:nvGraphicFramePr>
        <p:xfrm>
          <a:off x="5684520" y="1158875"/>
          <a:ext cx="5443220" cy="4999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0800"/>
                <a:gridCol w="1360805"/>
                <a:gridCol w="1360800"/>
                <a:gridCol w="1360795"/>
              </a:tblGrid>
              <a:tr h="323850">
                <a:tc gridSpan="4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飙升词TOP</a:t>
                      </a:r>
                      <a:endParaRPr lang="en-US" sz="12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ภาษาไทย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中文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English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飙升率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โซฟานอน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沙发床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</a:t>
                      </a:r>
                      <a:r>
                        <a:rPr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ofa bed</a:t>
                      </a:r>
                      <a:endParaRPr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322.45%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ตู้เสื้อผ้าไม้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木制沙发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Wooden sofa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318.47%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กระทะปิ้งย่างชาบู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泰式涮烤一体锅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Thai shabu-shabu pot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258.81%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ผ้าปูที่นอน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床单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S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heet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255.52%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เก้าอี้แคมปิ้ง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野营椅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C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amping chair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235.44%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รองเท้าเบาจิ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Baoji牌鞋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Baoji shoes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118.53%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เครื่องสัก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纹身机器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T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attoo machine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108.08%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รองเท้าเดินป่า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登山鞋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H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iking shoes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88.37%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จักรยานไฟฟ้า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电动自行车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E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lectric bicycle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85.12%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รองเท้าสตั๊ด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铆钉鞋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S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tudded shoes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81.57%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เครื่องขยายเสียง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音响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Audio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80.58%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นาฬิกาสมาร์ทวอทช์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智能手表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S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mart watch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70.42%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ปลาหมึกแห้ง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鱿鱼干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ried squid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68.37%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กระเป๋าใส่แมว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猫包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C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at bag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68.03%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th-TH" sz="1000" b="0">
                          <a:solidFill>
                            <a:srgbClr val="000000"/>
                          </a:solidFill>
                          <a:latin typeface="Tahoma" panose="020B0604030504040204" charset="0"/>
                          <a:ea typeface="微软雅黑" panose="020B0503020204020204" charset="-122"/>
                          <a:cs typeface="Tahoma" panose="020B0604030504040204" charset="0"/>
                        </a:rPr>
                        <a:t>รองเท้าคัทชูผู้ชาย</a:t>
                      </a:r>
                      <a:endParaRPr lang="th-TH" altLang="en-US" sz="1000" b="0">
                        <a:solidFill>
                          <a:srgbClr val="000000"/>
                        </a:solidFill>
                        <a:latin typeface="Tahoma" panose="020B0604030504040204" charset="0"/>
                        <a:ea typeface="微软雅黑" panose="020B0503020204020204" charset="-122"/>
                        <a:cs typeface="Tahoma" panose="020B0604030504040204" charset="0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男士皮鞋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M</a:t>
                      </a:r>
                      <a:r>
                        <a:rPr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en's leather shoes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66.49%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" name="图片 40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870" y="52705"/>
            <a:ext cx="1689100" cy="577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0" y="3810"/>
            <a:ext cx="12192000" cy="693420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6" name="矩形 5"/>
          <p:cNvSpPr/>
          <p:nvPr/>
        </p:nvSpPr>
        <p:spPr>
          <a:xfrm>
            <a:off x="177165" y="86995"/>
            <a:ext cx="6842125" cy="50863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sz="2800" b="1">
                <a:solidFill>
                  <a:schemeClr val="bg1"/>
                </a:solidFill>
              </a:rPr>
              <a:t>二、</a:t>
            </a:r>
            <a:r>
              <a:rPr lang="zh-CN" sz="2800" b="1">
                <a:solidFill>
                  <a:schemeClr val="bg1"/>
                </a:solidFill>
              </a:rPr>
              <a:t>需求类目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0195" y="4222115"/>
            <a:ext cx="2487295" cy="2327275"/>
          </a:xfrm>
          <a:prstGeom prst="rect">
            <a:avLst/>
          </a:prstGeom>
          <a:noFill/>
          <a:ln w="28575">
            <a:solidFill>
              <a:srgbClr val="F83D08"/>
            </a:solidFill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sz="16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防疫用品</a:t>
            </a:r>
            <a:endParaRPr lang="zh-CN" sz="16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2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泰国宣布正式全面放开旅游。防疫品需求增加。</a:t>
            </a:r>
            <a:endParaRPr lang="zh-CN" sz="12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endParaRPr lang="zh-CN" sz="12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推荐商品：口罩、空气净化器、消毒产品、洗手液、防护手套、防护服、防护面罩、防护眼镜等</a:t>
            </a:r>
            <a:endParaRPr lang="zh-CN" sz="13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54375" y="4218305"/>
            <a:ext cx="2451100" cy="2309495"/>
          </a:xfrm>
          <a:prstGeom prst="rect">
            <a:avLst/>
          </a:prstGeom>
          <a:noFill/>
          <a:ln w="28575">
            <a:solidFill>
              <a:srgbClr val="F83D08"/>
            </a:solidFill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sz="16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短途旅行用品</a:t>
            </a:r>
            <a:endParaRPr lang="zh-CN" sz="16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endParaRPr lang="zh-CN" sz="16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2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全面开放后，短途旅行用品需求增加。露营聚餐可以有</a:t>
            </a:r>
            <a:r>
              <a:rPr lang="en-US" altLang="zh-CN" sz="12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~</a:t>
            </a:r>
            <a:endParaRPr lang="en-US" altLang="zh-CN" sz="12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endParaRPr lang="zh-CN" sz="12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推荐商品：野餐用便携炊具，涮烤一体锅，野营椅，帐篷，登山鞋，蓝牙音响等</a:t>
            </a:r>
            <a:endParaRPr lang="zh-CN" sz="13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82360" y="4218305"/>
            <a:ext cx="2470150" cy="2308860"/>
          </a:xfrm>
          <a:prstGeom prst="rect">
            <a:avLst/>
          </a:prstGeom>
          <a:noFill/>
          <a:ln w="28575">
            <a:solidFill>
              <a:srgbClr val="F83D08"/>
            </a:solidFill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sz="16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食品饮料</a:t>
            </a:r>
            <a:endParaRPr lang="zh-CN" sz="16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4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需泰国本地发货</a:t>
            </a:r>
            <a:endParaRPr lang="zh-CN" sz="14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2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相较于线下实体店的价格，网上</a:t>
            </a:r>
            <a:r>
              <a:rPr lang="zh-CN" sz="1200" b="1">
                <a:solidFill>
                  <a:srgbClr val="F83D08"/>
                </a:solidFill>
              </a:rPr>
              <a:t>是泰国青年</a:t>
            </a:r>
            <a:r>
              <a:rPr lang="zh-CN" sz="12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购买低脂、营养、方便零食</a:t>
            </a:r>
            <a:r>
              <a:rPr lang="zh-CN" sz="1200" b="1">
                <a:solidFill>
                  <a:srgbClr val="F83D08"/>
                </a:solidFill>
              </a:rPr>
              <a:t>的</a:t>
            </a:r>
            <a:r>
              <a:rPr lang="zh-CN" sz="12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第一选择！</a:t>
            </a:r>
            <a:endParaRPr lang="zh-CN" sz="12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endParaRPr lang="zh-CN" sz="12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推荐商品：干果、坚果、水果茶、花茶、水果蔬菜干等</a:t>
            </a:r>
            <a:endParaRPr lang="zh-CN" sz="13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单圆角矩形 19"/>
          <p:cNvSpPr/>
          <p:nvPr/>
        </p:nvSpPr>
        <p:spPr>
          <a:xfrm>
            <a:off x="294640" y="1287780"/>
            <a:ext cx="2482850" cy="2952115"/>
          </a:xfrm>
          <a:prstGeom prst="round1Rect">
            <a:avLst/>
          </a:prstGeom>
          <a:solidFill>
            <a:srgbClr val="FFFFFF"/>
          </a:solidFill>
          <a:ln w="28575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2" name="单圆角矩形 21"/>
          <p:cNvSpPr/>
          <p:nvPr/>
        </p:nvSpPr>
        <p:spPr>
          <a:xfrm>
            <a:off x="3254375" y="1250315"/>
            <a:ext cx="2451735" cy="2967990"/>
          </a:xfrm>
          <a:prstGeom prst="round1Rect">
            <a:avLst/>
          </a:prstGeom>
          <a:solidFill>
            <a:srgbClr val="FFFFFF"/>
          </a:solidFill>
          <a:ln w="28575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4" name="单圆角矩形 23"/>
          <p:cNvSpPr/>
          <p:nvPr/>
        </p:nvSpPr>
        <p:spPr>
          <a:xfrm>
            <a:off x="6182995" y="1266190"/>
            <a:ext cx="2467610" cy="2952115"/>
          </a:xfrm>
          <a:prstGeom prst="round1Rect">
            <a:avLst/>
          </a:prstGeom>
          <a:solidFill>
            <a:srgbClr val="FFFFFF"/>
          </a:solidFill>
          <a:ln w="28575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5705" y="1814830"/>
            <a:ext cx="2317750" cy="20250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59240" y="4218305"/>
            <a:ext cx="2467610" cy="2330450"/>
          </a:xfrm>
          <a:prstGeom prst="rect">
            <a:avLst/>
          </a:prstGeom>
          <a:noFill/>
          <a:ln w="28575">
            <a:solidFill>
              <a:srgbClr val="F83D08"/>
            </a:solidFill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sz="16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时尚类产品</a:t>
            </a:r>
            <a:endParaRPr lang="zh-CN" sz="16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出行限制减少，夏季到来。大家对包包，服装，鞋类，防晒类产品等需求开始增加。</a:t>
            </a:r>
            <a:endParaRPr lang="zh-CN" sz="13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endParaRPr lang="zh-CN" sz="13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推荐商品：</a:t>
            </a:r>
            <a:r>
              <a:rPr lang="en-US" alt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Ins</a:t>
            </a:r>
            <a:r>
              <a:rPr lang="zh-CN" altLang="en-US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风女装，凉鞋，</a:t>
            </a:r>
            <a:r>
              <a:rPr lang="en-US" alt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沙滩鞋，泳衣，编织包，男士办公包，防晒衣，防晒帽，防晒伞</a:t>
            </a:r>
            <a:r>
              <a:rPr lang="zh-CN" sz="13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等</a:t>
            </a:r>
            <a:endParaRPr lang="zh-CN" sz="13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单圆角矩形 1"/>
          <p:cNvSpPr/>
          <p:nvPr/>
        </p:nvSpPr>
        <p:spPr>
          <a:xfrm>
            <a:off x="9163050" y="1282065"/>
            <a:ext cx="2467610" cy="2952115"/>
          </a:xfrm>
          <a:prstGeom prst="round1Rect">
            <a:avLst/>
          </a:prstGeom>
          <a:solidFill>
            <a:srgbClr val="FFFFFF"/>
          </a:solidFill>
          <a:ln w="28575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3314065" y="1598930"/>
            <a:ext cx="2339340" cy="24530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585" y="1747520"/>
            <a:ext cx="2296160" cy="2167890"/>
          </a:xfrm>
          <a:prstGeom prst="rect">
            <a:avLst/>
          </a:prstGeom>
        </p:spPr>
      </p:pic>
      <p:pic>
        <p:nvPicPr>
          <p:cNvPr id="33" name="图片 32" descr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870" y="52705"/>
            <a:ext cx="1689100" cy="577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70" y="1668145"/>
            <a:ext cx="2186305" cy="21913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73419" y="54291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一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161415"/>
            <a:ext cx="152781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sz="2400" b="1">
                <a:solidFill>
                  <a:srgbClr val="00B0F0">
                    <a:alpha val="66000"/>
                  </a:srgbClr>
                </a:solidFill>
              </a:rPr>
              <a:t>防疫用品</a:t>
            </a:r>
            <a:endParaRPr lang="zh-CN" sz="2400" b="1">
              <a:solidFill>
                <a:srgbClr val="00B0F0">
                  <a:alpha val="66000"/>
                </a:srgbClr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260" y="2131695"/>
            <a:ext cx="3176270" cy="3108325"/>
          </a:xfrm>
          <a:prstGeom prst="rect">
            <a:avLst/>
          </a:prstGeom>
          <a:ln w="28575">
            <a:solidFill>
              <a:srgbClr val="52C2EA"/>
            </a:solidFill>
          </a:ln>
        </p:spPr>
      </p:pic>
      <p:sp>
        <p:nvSpPr>
          <p:cNvPr id="24" name="文本框 23"/>
          <p:cNvSpPr txBox="1"/>
          <p:nvPr/>
        </p:nvSpPr>
        <p:spPr>
          <a:xfrm>
            <a:off x="1847850" y="5372100"/>
            <a:ext cx="1385570" cy="5708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indent="0" algn="l" defTabSz="457200">
              <a:lnSpc>
                <a:spcPct val="130000"/>
              </a:lnSpc>
              <a:buNone/>
            </a:pPr>
            <a:r>
              <a:rPr lang="zh-CN" sz="24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口罩</a:t>
            </a:r>
            <a:endParaRPr lang="en-US"/>
          </a:p>
        </p:txBody>
      </p:sp>
      <p:sp>
        <p:nvSpPr>
          <p:cNvPr id="26" name="矩形 25"/>
          <p:cNvSpPr/>
          <p:nvPr/>
        </p:nvSpPr>
        <p:spPr>
          <a:xfrm>
            <a:off x="1631315" y="5660390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31765" y="5660390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59425" y="5482590"/>
            <a:ext cx="2286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83D08"/>
                </a:solidFill>
              </a:rPr>
              <a:t>防护面罩</a:t>
            </a:r>
            <a:endParaRPr lang="zh-CN" sz="2400" b="1">
              <a:solidFill>
                <a:srgbClr val="F83D08"/>
              </a:solidFill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416" y="2121246"/>
            <a:ext cx="3326880" cy="3140364"/>
          </a:xfrm>
          <a:prstGeom prst="rect">
            <a:avLst/>
          </a:prstGeom>
          <a:ln w="28575">
            <a:solidFill>
              <a:srgbClr val="52C2EA"/>
            </a:solidFill>
          </a:ln>
        </p:spPr>
      </p:pic>
      <p:sp>
        <p:nvSpPr>
          <p:cNvPr id="31" name="矩形 30"/>
          <p:cNvSpPr/>
          <p:nvPr/>
        </p:nvSpPr>
        <p:spPr>
          <a:xfrm>
            <a:off x="9192260" y="5660390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0816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83D08"/>
                </a:solidFill>
              </a:rPr>
              <a:t>消毒湿巾</a:t>
            </a:r>
            <a:endParaRPr lang="zh-CN" sz="2400" b="1">
              <a:solidFill>
                <a:srgbClr val="F83D08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9470" y="548640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需求产品</a:t>
            </a:r>
            <a:endParaRPr lang="zh-CN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6115" y="1412875"/>
            <a:ext cx="144145" cy="144145"/>
          </a:xfrm>
          <a:prstGeom prst="rect">
            <a:avLst/>
          </a:prstGeom>
          <a:solidFill>
            <a:srgbClr val="52C2EA"/>
          </a:solidFill>
          <a:ln w="12700">
            <a:solidFill>
              <a:srgbClr val="52C6F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685" y="2121535"/>
            <a:ext cx="3141998" cy="3106800"/>
          </a:xfrm>
          <a:prstGeom prst="rect">
            <a:avLst/>
          </a:prstGeom>
          <a:ln w="28575">
            <a:solidFill>
              <a:srgbClr val="52C2EA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73419" y="54291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一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161415"/>
            <a:ext cx="220726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zh-CN" altLang="en-US" sz="2400" b="1">
                <a:solidFill>
                  <a:srgbClr val="00B0F0">
                    <a:alpha val="65882"/>
                  </a:srgbClr>
                </a:solidFill>
              </a:rPr>
              <a:t>短途旅行用品</a:t>
            </a:r>
            <a:endParaRPr lang="zh-CN" altLang="en-US" sz="2400" b="1">
              <a:solidFill>
                <a:srgbClr val="00B0F0">
                  <a:alpha val="65882"/>
                </a:srgb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31950" y="5545455"/>
            <a:ext cx="1738861" cy="5708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marL="0" indent="0" algn="l" defTabSz="457200">
              <a:lnSpc>
                <a:spcPct val="130000"/>
              </a:lnSpc>
              <a:buNone/>
            </a:pPr>
            <a:r>
              <a:rPr lang="zh-CN" sz="2400" b="1">
                <a:solidFill>
                  <a:srgbClr val="F83D08"/>
                </a:solidFill>
                <a:sym typeface="+mn-ea"/>
              </a:rPr>
              <a:t>野营椅</a:t>
            </a:r>
            <a:endParaRPr lang="zh-CN" sz="24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15415" y="5833745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59375" y="5793105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363845" y="5545455"/>
            <a:ext cx="2294255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400" b="1">
                <a:solidFill>
                  <a:srgbClr val="F83D08"/>
                </a:solidFill>
                <a:sym typeface="+mn-ea"/>
              </a:rPr>
              <a:t>室外露营帐篷</a:t>
            </a:r>
            <a:endParaRPr lang="zh-CN" sz="2400" b="1">
              <a:solidFill>
                <a:srgbClr val="F83D08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903970" y="5833745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048115" y="5545455"/>
            <a:ext cx="2515235" cy="10502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400" b="1">
                <a:solidFill>
                  <a:srgbClr val="F83D08"/>
                </a:solidFill>
                <a:sym typeface="+mn-ea"/>
              </a:rPr>
              <a:t>野餐用便携多功能炊具</a:t>
            </a:r>
            <a:endParaRPr lang="zh-CN" sz="2400" b="1">
              <a:solidFill>
                <a:srgbClr val="F83D08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9470" y="548640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en-US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需求产品</a:t>
            </a:r>
            <a:endParaRPr lang="zh-CN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6115" y="1412875"/>
            <a:ext cx="144145" cy="144145"/>
          </a:xfrm>
          <a:prstGeom prst="rect">
            <a:avLst/>
          </a:prstGeom>
          <a:solidFill>
            <a:srgbClr val="52C2EA"/>
          </a:solidFill>
          <a:ln w="12700">
            <a:solidFill>
              <a:srgbClr val="52C6F0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2426"/>
          <a:stretch>
            <a:fillRect/>
          </a:stretch>
        </p:blipFill>
        <p:spPr>
          <a:xfrm>
            <a:off x="589280" y="1990725"/>
            <a:ext cx="3420000" cy="3483763"/>
          </a:xfrm>
          <a:prstGeom prst="roundRect">
            <a:avLst/>
          </a:prstGeom>
          <a:ln w="28575" cmpd="sng">
            <a:solidFill>
              <a:srgbClr val="FAFAFA"/>
            </a:solidFill>
            <a:prstDash val="solid"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70" y="1990725"/>
            <a:ext cx="3420000" cy="342789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660" y="1990725"/>
            <a:ext cx="3420000" cy="3420000"/>
          </a:xfrm>
          <a:prstGeom prst="roundRect">
            <a:avLst/>
          </a:prstGeom>
          <a:ln w="28575" cmpd="sng">
            <a:solidFill>
              <a:schemeClr val="bg1"/>
            </a:solidFill>
            <a:prstDash val="solid"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73419" y="54291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一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161415"/>
            <a:ext cx="220726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zh-CN" altLang="en-US" sz="2400" b="1">
                <a:solidFill>
                  <a:srgbClr val="00B0F0">
                    <a:alpha val="65882"/>
                  </a:srgbClr>
                </a:solidFill>
              </a:rPr>
              <a:t>时尚类商品</a:t>
            </a:r>
            <a:endParaRPr lang="zh-CN" altLang="en-US" sz="2400" b="1">
              <a:solidFill>
                <a:srgbClr val="00B0F0">
                  <a:alpha val="65882"/>
                </a:srgb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31950" y="5545455"/>
            <a:ext cx="1738861" cy="5708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marL="0" indent="0" algn="l" defTabSz="457200">
              <a:lnSpc>
                <a:spcPct val="130000"/>
              </a:lnSpc>
              <a:buNone/>
            </a:pPr>
            <a:r>
              <a:rPr lang="zh-CN" sz="24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海边沙滩包</a:t>
            </a:r>
            <a:endParaRPr lang="zh-CN" sz="24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15415" y="5833745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327515" y="5833745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86290" y="5545455"/>
            <a:ext cx="1792605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sz="2400" b="1">
                <a:solidFill>
                  <a:srgbClr val="F83D08"/>
                </a:solidFill>
              </a:rPr>
              <a:t>手表</a:t>
            </a:r>
            <a:endParaRPr lang="zh-CN" altLang="en-US" sz="2400" b="1">
              <a:solidFill>
                <a:srgbClr val="F83D08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688205" y="5833745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029835" y="5557520"/>
            <a:ext cx="2515235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en-US" altLang="zh-CN" sz="2400" b="1">
                <a:solidFill>
                  <a:srgbClr val="F83D08"/>
                </a:solidFill>
              </a:rPr>
              <a:t>Ins</a:t>
            </a:r>
            <a:r>
              <a:rPr lang="zh-CN" altLang="en-US" sz="2400" b="1">
                <a:solidFill>
                  <a:srgbClr val="F83D08"/>
                </a:solidFill>
              </a:rPr>
              <a:t>风格</a:t>
            </a:r>
            <a:r>
              <a:rPr lang="zh-CN" sz="2400" b="1">
                <a:solidFill>
                  <a:srgbClr val="F83D08"/>
                </a:solidFill>
              </a:rPr>
              <a:t>时尚泳衣</a:t>
            </a:r>
            <a:endParaRPr lang="zh-CN" sz="2400" b="1">
              <a:solidFill>
                <a:srgbClr val="F83D08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9470" y="548640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en-US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需求产品</a:t>
            </a:r>
            <a:endParaRPr lang="zh-CN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6115" y="1412875"/>
            <a:ext cx="144145" cy="144145"/>
          </a:xfrm>
          <a:prstGeom prst="rect">
            <a:avLst/>
          </a:prstGeom>
          <a:solidFill>
            <a:srgbClr val="52C2EA"/>
          </a:solidFill>
          <a:ln w="12700">
            <a:solidFill>
              <a:srgbClr val="52C6F0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80" y="2016760"/>
            <a:ext cx="3420000" cy="342000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b="829"/>
          <a:stretch>
            <a:fillRect/>
          </a:stretch>
        </p:blipFill>
        <p:spPr>
          <a:xfrm>
            <a:off x="4405630" y="2019300"/>
            <a:ext cx="3420110" cy="3417570"/>
          </a:xfrm>
          <a:prstGeom prst="round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t="2969" b="2708"/>
          <a:stretch>
            <a:fillRect/>
          </a:stretch>
        </p:blipFill>
        <p:spPr>
          <a:xfrm>
            <a:off x="8222615" y="1987550"/>
            <a:ext cx="3420000" cy="3415561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631950" y="5545455"/>
            <a:ext cx="1738861" cy="5708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marL="0" indent="0" algn="l" defTabSz="457200">
              <a:lnSpc>
                <a:spcPct val="130000"/>
              </a:lnSpc>
              <a:buNone/>
            </a:pPr>
            <a:r>
              <a:rPr lang="zh-CN" sz="2400" b="1" i="0" strike="noStrike" spc="0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海边沙滩包</a:t>
            </a:r>
            <a:endParaRPr lang="zh-CN" sz="2400" b="1" i="0" strike="noStrike" spc="0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11" name="圆角矩形 10"/>
          <p:cNvSpPr/>
          <p:nvPr/>
        </p:nvSpPr>
        <p:spPr>
          <a:xfrm>
            <a:off x="7112000" y="563880"/>
            <a:ext cx="4464685" cy="1137920"/>
          </a:xfrm>
          <a:prstGeom prst="roundRect">
            <a:avLst/>
          </a:prstGeom>
          <a:solidFill>
            <a:schemeClr val="lt1"/>
          </a:solidFill>
          <a:ln w="28575">
            <a:solidFill>
              <a:srgbClr val="F83D08"/>
            </a:solidFill>
            <a:prstDash val="dash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dk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839470" y="475615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需求产品</a:t>
            </a:r>
            <a:endParaRPr lang="zh-CN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44209" y="47560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一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5510" y="1129665"/>
            <a:ext cx="152781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sz="2400" b="1">
                <a:solidFill>
                  <a:srgbClr val="00B0F0">
                    <a:alpha val="66000"/>
                  </a:srgbClr>
                </a:solidFill>
              </a:rPr>
              <a:t>食品饮料</a:t>
            </a:r>
            <a:endParaRPr lang="zh-CN" sz="2400" b="1">
              <a:solidFill>
                <a:srgbClr val="00B0F0">
                  <a:alpha val="66000"/>
                </a:srgb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47850" y="5372100"/>
            <a:ext cx="138557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83D08"/>
                </a:solidFill>
              </a:rPr>
              <a:t>蔬果干</a:t>
            </a:r>
            <a:endParaRPr lang="zh-CN" sz="2400" b="1">
              <a:solidFill>
                <a:srgbClr val="F83D08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1350" y="1339850"/>
            <a:ext cx="144145" cy="144145"/>
          </a:xfrm>
          <a:prstGeom prst="rect">
            <a:avLst/>
          </a:prstGeom>
          <a:solidFill>
            <a:srgbClr val="52C2EA"/>
          </a:solidFill>
          <a:ln w="12700">
            <a:solidFill>
              <a:srgbClr val="52C6F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31315" y="5660390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83860" y="5660390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35955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83D08"/>
                </a:solidFill>
              </a:rPr>
              <a:t>泡面</a:t>
            </a:r>
            <a:endParaRPr lang="zh-CN" sz="2400" b="1">
              <a:solidFill>
                <a:srgbClr val="F83D08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048750" y="5660390"/>
            <a:ext cx="75565" cy="75565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6465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83D08"/>
                </a:solidFill>
              </a:rPr>
              <a:t>可可味</a:t>
            </a:r>
            <a:r>
              <a:rPr lang="zh-CN" sz="2400" b="1">
                <a:solidFill>
                  <a:srgbClr val="F83D08"/>
                </a:solidFill>
              </a:rPr>
              <a:t>布朗尼</a:t>
            </a:r>
            <a:endParaRPr lang="zh-CN" sz="2400" b="1">
              <a:solidFill>
                <a:srgbClr val="F83D08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470" y="2120900"/>
            <a:ext cx="3150235" cy="3119120"/>
          </a:xfrm>
          <a:prstGeom prst="rect">
            <a:avLst/>
          </a:prstGeom>
          <a:ln w="28575">
            <a:solidFill>
              <a:srgbClr val="52C2EA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5" y="2119630"/>
            <a:ext cx="3289935" cy="3120390"/>
          </a:xfrm>
          <a:prstGeom prst="rect">
            <a:avLst/>
          </a:prstGeom>
          <a:ln w="28575">
            <a:solidFill>
              <a:srgbClr val="52C2EA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210" y="2119630"/>
            <a:ext cx="3169920" cy="3121025"/>
          </a:xfrm>
          <a:prstGeom prst="rect">
            <a:avLst/>
          </a:prstGeom>
          <a:ln w="28575">
            <a:solidFill>
              <a:srgbClr val="52C2EA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7171690" y="531495"/>
            <a:ext cx="4307205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sz="1600" b="1">
                <a:solidFill>
                  <a:srgbClr val="F83D08"/>
                </a:solidFill>
              </a:rPr>
              <a:t>标题优化</a:t>
            </a: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---</a:t>
            </a:r>
            <a:r>
              <a:rPr lang="zh-CN" sz="1600" b="1">
                <a:solidFill>
                  <a:schemeClr val="bg2">
                    <a:lumMod val="50000"/>
                  </a:schemeClr>
                </a:solidFill>
              </a:rPr>
              <a:t>添加热搜词至产品标题，增加流量、提高商品搜索排名</a:t>
            </a:r>
            <a:endParaRPr lang="zh-CN" sz="1600" b="1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ts val="2800"/>
              </a:lnSpc>
            </a:pPr>
            <a:r>
              <a:rPr lang="zh-CN" sz="1600" b="1">
                <a:solidFill>
                  <a:schemeClr val="bg2">
                    <a:lumMod val="50000"/>
                  </a:schemeClr>
                </a:solidFill>
              </a:rPr>
              <a:t>前往</a:t>
            </a:r>
            <a:r>
              <a:rPr lang="en-US" sz="1600" b="1" u="sng">
                <a:solidFill>
                  <a:srgbClr val="F83D08"/>
                </a:solidFill>
                <a:hlinkClick r:id="rId4"/>
              </a:rPr>
              <a:t>&lt;</a:t>
            </a:r>
            <a:r>
              <a:rPr lang="en-US" sz="1600" b="1" u="sng">
                <a:solidFill>
                  <a:srgbClr val="F83D08"/>
                </a:solidFill>
                <a:hlinkClick r:id="rId4"/>
              </a:rPr>
              <a:t>Top</a:t>
            </a:r>
            <a:r>
              <a:rPr lang="zh-CN" sz="1600" b="1" u="sng">
                <a:solidFill>
                  <a:srgbClr val="F83D08"/>
                </a:solidFill>
                <a:hlinkClick r:id="rId4"/>
              </a:rPr>
              <a:t>热搜词</a:t>
            </a:r>
            <a:r>
              <a:rPr lang="en-US" sz="1600" b="1" u="sng">
                <a:solidFill>
                  <a:srgbClr val="F83D08"/>
                </a:solidFill>
                <a:hlinkClick r:id="rId4"/>
              </a:rPr>
              <a:t>&gt;</a:t>
            </a:r>
            <a:r>
              <a:rPr lang="en-US" sz="1600" b="1">
                <a:solidFill>
                  <a:schemeClr val="bg2">
                    <a:lumMod val="50000"/>
                  </a:schemeClr>
                </a:solidFill>
              </a:rPr>
              <a:t>      </a:t>
            </a:r>
            <a:r>
              <a:rPr lang="zh-CN" sz="1600" b="1">
                <a:solidFill>
                  <a:schemeClr val="bg2">
                    <a:lumMod val="50000"/>
                  </a:schemeClr>
                </a:solidFill>
              </a:rPr>
              <a:t>找到属于它的那一个</a:t>
            </a:r>
            <a:endParaRPr lang="zh-CN" sz="1600" b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605" y="1374775"/>
            <a:ext cx="606425" cy="3803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469689" y="1114983"/>
            <a:ext cx="11076927" cy="5497483"/>
          </a:xfrm>
          <a:prstGeom prst="rect">
            <a:avLst/>
          </a:prstGeom>
          <a:solidFill>
            <a:srgbClr val="FFFFFF"/>
          </a:solidFill>
          <a:ln w="165100">
            <a:solidFill>
              <a:srgbClr val="F83D08"/>
            </a:solidFill>
            <a:prstDash val="solid"/>
          </a:ln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/>
          </a:p>
        </p:txBody>
      </p:sp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848110" y="95878"/>
            <a:ext cx="4265196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en-US" alt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月泰国市场热销品类</a:t>
            </a:r>
            <a:endParaRPr lang="zh-CN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" y="3395"/>
            <a:ext cx="666199" cy="693728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64" y="9587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FFFFF"/>
                </a:solidFill>
              </a:rPr>
              <a:t>三</a:t>
            </a:r>
            <a:endParaRPr lang="zh-CN" sz="2800" b="1">
              <a:solidFill>
                <a:srgbClr val="FFFFFF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871696" y="1412765"/>
            <a:ext cx="2330061" cy="495520"/>
          </a:xfrm>
          <a:prstGeom prst="roundRect">
            <a:avLst/>
          </a:prstGeom>
          <a:solidFill>
            <a:srgbClr val="FF9168"/>
          </a:solidFill>
          <a:ln w="9525">
            <a:solidFill>
              <a:srgbClr val="FFF2CC"/>
            </a:solidFill>
            <a:prstDash val="solid"/>
          </a:ln>
          <a:effectLst>
            <a:outerShdw blurRad="76200" dist="127000" dir="5400000" sx="83000" sy="83000">
              <a:srgbClr val="000000">
                <a:alpha val="40000"/>
              </a:srgbClr>
            </a:outerShdw>
          </a:effectLst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 sz="24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1"/>
            </p:custDataLst>
          </p:nvPr>
        </p:nvGraphicFramePr>
        <p:xfrm>
          <a:off x="911225" y="2277110"/>
          <a:ext cx="10194290" cy="3665855"/>
        </p:xfrm>
        <a:graphic>
          <a:graphicData uri="http://schemas.openxmlformats.org/drawingml/2006/table">
            <a:tbl>
              <a:tblPr>
                <a:tableStyleId>{58542034-FE4F-4ADA-92B8-4CA66D0F0DF3}</a:tableStyleId>
              </a:tblPr>
              <a:tblGrid>
                <a:gridCol w="2218690"/>
                <a:gridCol w="4798695"/>
                <a:gridCol w="3176905"/>
              </a:tblGrid>
              <a:tr h="633730"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/>
                      <a:r>
                        <a:rPr lang="zh-CN" sz="1800" b="1">
                          <a:solidFill>
                            <a:srgbClr val="FFFFFF"/>
                          </a:solidFill>
                        </a:rPr>
                        <a:t>品类</a:t>
                      </a:r>
                      <a:endParaRPr lang="zh-CN" sz="1800" b="1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9168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/>
                      <a:r>
                        <a:rPr lang="zh-CN"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热卖产品</a:t>
                      </a:r>
                      <a:endParaRPr lang="zh-CN" sz="18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9168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/>
                      <a:r>
                        <a:rPr lang="zh-CN"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需求特点</a:t>
                      </a:r>
                      <a:endParaRPr lang="zh-CN"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9168"/>
                    </a:solidFill>
                  </a:tcPr>
                </a:tc>
              </a:tr>
              <a:tr h="758190"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marL="0" algn="ctr">
                        <a:buClrTx/>
                        <a:buSzTx/>
                        <a:buFontTx/>
                        <a:buNone/>
                      </a:pPr>
                      <a:r>
                        <a:rPr lang="zh-CN" sz="16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Fashion</a:t>
                      </a:r>
                      <a:endParaRPr lang="zh-CN" sz="16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marL="0" algn="ctr"/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品牌手表</a:t>
                      </a:r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、智能手表，零钱包、</a:t>
                      </a:r>
                      <a:r>
                        <a:rPr lang="zh-CN" sz="1400"/>
                        <a:t>双肩包</a:t>
                      </a:r>
                      <a:endParaRPr lang="zh-CN" sz="1400"/>
                    </a:p>
                    <a:p>
                      <a:pPr marL="0" algn="ctr"/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运动服饰、帽子、小饰品</a:t>
                      </a:r>
                      <a:endParaRPr 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/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品牌意识、追求品质、自用送礼佳品</a:t>
                      </a:r>
                      <a:endParaRPr 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72795"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marL="0" indent="0" algn="ctr"/>
                      <a:r>
                        <a:rPr lang="zh-CN" sz="14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Computers </a:t>
                      </a:r>
                      <a:r>
                        <a:rPr lang="zh-CN" sz="1400" b="1"/>
                        <a:t>|Laptops</a:t>
                      </a:r>
                      <a:endParaRPr lang="zh-CN" sz="14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marL="0" indent="0" algn="ctr"/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平板笔、电竞椅、打印机、显示屏</a:t>
                      </a:r>
                      <a:endParaRPr 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/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移动办公、居家办公</a:t>
                      </a:r>
                      <a:endParaRPr 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安装便捷简单、提高生活舒适度</a:t>
                      </a:r>
                      <a:endParaRPr 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8190"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sz="1600" b="1"/>
                        <a:t>Mobiles |Gadgets</a:t>
                      </a:r>
                      <a:endParaRPr lang="zh-CN" sz="16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zh-CN" sz="1400" b="0"/>
                        <a:t>充电头（大容量）、充电宝、无线蓝牙耳机，相机</a:t>
                      </a:r>
                      <a:endParaRPr lang="zh-CN" sz="1400" b="0"/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400" b="0"/>
                        <a:t>手机便携装置、升级出行品质</a:t>
                      </a:r>
                      <a:endParaRPr lang="zh-CN" sz="1400" b="0"/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400"/>
                        <a:t> </a:t>
                      </a:r>
                      <a:r>
                        <a:rPr lang="zh-CN" sz="1400" b="1"/>
                        <a:t>Home Electronics</a:t>
                      </a:r>
                      <a:endParaRPr lang="zh-CN" sz="1400" b="1"/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400" b="0"/>
                        <a:t>空气炸锅、电风扇、电吹风、洗衣机、空调</a:t>
                      </a:r>
                      <a:endParaRPr lang="zh-CN" sz="1400" b="0"/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lvl="0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1pPr>
                      <a:lvl2pPr marL="457200" lvl="1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2pPr>
                      <a:lvl3pPr marL="914400" lvl="2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3pPr>
                      <a:lvl4pPr marL="1371600" lvl="3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4pPr>
                      <a:lvl5pPr marL="1828800" lvl="4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5pPr>
                      <a:lvl6pPr marL="2286000" lvl="5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6pPr>
                      <a:lvl7pPr marL="2743200" lvl="6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7pPr>
                      <a:lvl8pPr marL="3200400" lvl="7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8pPr>
                      <a:lvl9pPr marL="3657600" lvl="8" algn="l" defTabSz="914400">
                        <a:lnSpc>
                          <a:spcPct val="130000"/>
                        </a:lnSpc>
                        <a:defRPr sz="1800" kern="12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defRPr>
                      </a:lvl9pPr>
                    </a:lstStyle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400" b="0"/>
                        <a:t>高性价比品牌家电、居家必备良品</a:t>
                      </a:r>
                      <a:endParaRPr lang="zh-CN" sz="1400" b="0"/>
                    </a:p>
                  </a:txBody>
                  <a:tcPr anchor="ctr">
                    <a:lnL w="12700" cmpd="sng">
                      <a:solidFill>
                        <a:srgbClr val="999999"/>
                      </a:solidFill>
                    </a:lnL>
                    <a:lnR w="12700" cmpd="sng">
                      <a:solidFill>
                        <a:srgbClr val="999999"/>
                      </a:solidFill>
                    </a:lnR>
                    <a:lnT w="12700" cmpd="sng">
                      <a:solidFill>
                        <a:srgbClr val="999999"/>
                      </a:solidFill>
                    </a:lnT>
                    <a:lnB w="12700" cmpd="sng">
                      <a:solidFill>
                        <a:srgbClr val="99999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39335" y="1376680"/>
            <a:ext cx="240855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>
                <a:solidFill>
                  <a:schemeClr val="bg1"/>
                </a:solidFill>
              </a:rPr>
              <a:t>6</a:t>
            </a:r>
            <a:r>
              <a:rPr lang="zh-CN" sz="2000" b="1">
                <a:solidFill>
                  <a:schemeClr val="bg1"/>
                </a:solidFill>
              </a:rPr>
              <a:t>月</a:t>
            </a:r>
            <a:r>
              <a:rPr lang="en-US" sz="2000" b="1">
                <a:solidFill>
                  <a:schemeClr val="bg1"/>
                </a:solidFill>
              </a:rPr>
              <a:t>Top</a:t>
            </a:r>
            <a:r>
              <a:rPr lang="zh-CN" sz="2000" b="1">
                <a:solidFill>
                  <a:schemeClr val="bg1"/>
                </a:solidFill>
              </a:rPr>
              <a:t>品类</a:t>
            </a:r>
            <a:endParaRPr lang="zh-CN" sz="2000" b="1">
              <a:solidFill>
                <a:schemeClr val="bg1"/>
              </a:solidFill>
            </a:endParaRPr>
          </a:p>
        </p:txBody>
      </p:sp>
      <p:pic>
        <p:nvPicPr>
          <p:cNvPr id="33" name="图片 3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870" y="52705"/>
            <a:ext cx="1689100" cy="577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839470" y="475615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热销品类</a:t>
            </a:r>
            <a:r>
              <a:rPr lang="en-US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— Top 3</a:t>
            </a:r>
            <a:endParaRPr lang="en-US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44209" y="47560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二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052830"/>
            <a:ext cx="1891665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sz="2400" b="1">
                <a:solidFill>
                  <a:srgbClr val="FF0000"/>
                </a:solidFill>
              </a:rPr>
              <a:t>F</a:t>
            </a:r>
            <a:r>
              <a:rPr lang="en-US" sz="2400" b="1">
                <a:solidFill>
                  <a:srgbClr val="FF0000"/>
                </a:solidFill>
              </a:rPr>
              <a:t>ashion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47850" y="5372100"/>
            <a:ext cx="138557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手表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1350" y="1339850"/>
            <a:ext cx="144145" cy="14414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3131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3176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7670" y="5372100"/>
            <a:ext cx="2286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时尚包包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192260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08160" y="5372100"/>
            <a:ext cx="2286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时尚饰品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10" name="流程图: 库存数据 9"/>
          <p:cNvSpPr/>
          <p:nvPr/>
        </p:nvSpPr>
        <p:spPr>
          <a:xfrm>
            <a:off x="623570" y="1988820"/>
            <a:ext cx="367601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1" name="流程图: 库存数据 10"/>
          <p:cNvSpPr/>
          <p:nvPr/>
        </p:nvSpPr>
        <p:spPr>
          <a:xfrm>
            <a:off x="4224020" y="1988820"/>
            <a:ext cx="381825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2" name="流程图: 库存数据 11"/>
          <p:cNvSpPr/>
          <p:nvPr/>
        </p:nvSpPr>
        <p:spPr>
          <a:xfrm>
            <a:off x="7967980" y="1988820"/>
            <a:ext cx="3681730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705" y="2204720"/>
            <a:ext cx="2532380" cy="288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825" y="2292350"/>
            <a:ext cx="2559685" cy="2707640"/>
          </a:xfrm>
          <a:prstGeom prst="roundRect">
            <a:avLst/>
          </a:prstGeom>
          <a:effectLst>
            <a:softEdge rad="508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285" y="2248535"/>
            <a:ext cx="2593975" cy="279527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839470" y="475615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热销品类</a:t>
            </a:r>
            <a:r>
              <a:rPr lang="en-US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— Top 3</a:t>
            </a:r>
            <a:endParaRPr lang="en-US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44209" y="47560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二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052830"/>
            <a:ext cx="343535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0000"/>
                </a:solidFill>
              </a:rPr>
              <a:t>Computers | Laptops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47850" y="5372100"/>
            <a:ext cx="1415415" cy="565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触控</a:t>
            </a:r>
            <a:r>
              <a:rPr lang="zh-CN" sz="2400" b="1">
                <a:solidFill>
                  <a:srgbClr val="FF0000"/>
                </a:solidFill>
              </a:rPr>
              <a:t>笔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1350" y="1339850"/>
            <a:ext cx="144145" cy="144145"/>
          </a:xfrm>
          <a:prstGeom prst="rect">
            <a:avLst/>
          </a:prstGeom>
          <a:solidFill>
            <a:srgbClr val="FF0000"/>
          </a:solidFill>
          <a:ln w="12700">
            <a:solidFill>
              <a:srgbClr val="FF7373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3131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3176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767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电竞椅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192260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0816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打印机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10" name="流程图: 库存数据 9"/>
          <p:cNvSpPr/>
          <p:nvPr/>
        </p:nvSpPr>
        <p:spPr>
          <a:xfrm>
            <a:off x="623570" y="1986915"/>
            <a:ext cx="367601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1" name="流程图: 库存数据 10"/>
          <p:cNvSpPr/>
          <p:nvPr/>
        </p:nvSpPr>
        <p:spPr>
          <a:xfrm>
            <a:off x="4224020" y="1988820"/>
            <a:ext cx="381825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2" name="流程图: 库存数据 11"/>
          <p:cNvSpPr/>
          <p:nvPr/>
        </p:nvSpPr>
        <p:spPr>
          <a:xfrm>
            <a:off x="7967980" y="1988820"/>
            <a:ext cx="3681730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0" y="2114550"/>
            <a:ext cx="1184910" cy="30549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255" y="2114550"/>
            <a:ext cx="1920875" cy="30905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515" y="2828290"/>
            <a:ext cx="2740660" cy="16230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839470" y="475615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热销品类</a:t>
            </a:r>
            <a:r>
              <a:rPr lang="en-US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— Top 3</a:t>
            </a:r>
            <a:endParaRPr lang="en-US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44209" y="47560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二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052830"/>
            <a:ext cx="361569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0000"/>
                </a:solidFill>
              </a:rPr>
              <a:t>Home Electronics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47850" y="5372100"/>
            <a:ext cx="151638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空气炸锅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1350" y="1339850"/>
            <a:ext cx="144145" cy="14414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3131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3176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767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电风扇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192260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08160" y="5372100"/>
            <a:ext cx="228600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冰箱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10" name="流程图: 库存数据 9"/>
          <p:cNvSpPr/>
          <p:nvPr/>
        </p:nvSpPr>
        <p:spPr>
          <a:xfrm>
            <a:off x="623570" y="1986915"/>
            <a:ext cx="367601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1" name="流程图: 库存数据 10"/>
          <p:cNvSpPr/>
          <p:nvPr/>
        </p:nvSpPr>
        <p:spPr>
          <a:xfrm>
            <a:off x="4224020" y="1988820"/>
            <a:ext cx="381825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2" name="流程图: 库存数据 11"/>
          <p:cNvSpPr/>
          <p:nvPr/>
        </p:nvSpPr>
        <p:spPr>
          <a:xfrm>
            <a:off x="7896225" y="1988820"/>
            <a:ext cx="3681730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270" y="2348865"/>
            <a:ext cx="2169795" cy="26752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10" y="2108200"/>
            <a:ext cx="1285875" cy="306705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307330" y="2108200"/>
            <a:ext cx="209550" cy="16954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76585" y="2564765"/>
            <a:ext cx="247650" cy="2311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86718" y="2029972"/>
            <a:ext cx="1227246" cy="31842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839470" y="475615"/>
            <a:ext cx="471995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热销品类</a:t>
            </a:r>
            <a:r>
              <a:rPr lang="en-US" sz="2800" b="1">
                <a:solidFill>
                  <a:srgbClr val="F83D08"/>
                </a:solidFill>
                <a:latin typeface="微软雅黑" panose="020B0503020204020204" charset="-122"/>
                <a:ea typeface="微软雅黑" panose="020B0503020204020204" charset="-122"/>
              </a:rPr>
              <a:t> — Top 3</a:t>
            </a:r>
            <a:endParaRPr lang="en-US" sz="2800" b="1">
              <a:solidFill>
                <a:srgbClr val="F83D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44209" y="47560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二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9470" y="1052830"/>
            <a:ext cx="331851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0000"/>
                </a:solidFill>
              </a:rPr>
              <a:t>Mobiles | Gadgets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47850" y="5372100"/>
            <a:ext cx="1699895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智能手表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1350" y="1339850"/>
            <a:ext cx="144145" cy="14414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3131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31765" y="5660390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767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充电宝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192260" y="5661025"/>
            <a:ext cx="75565" cy="75565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08160" y="5372100"/>
            <a:ext cx="2286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</a:rPr>
              <a:t>蓝牙耳机</a:t>
            </a:r>
            <a:endParaRPr lang="zh-CN" sz="2400" b="1">
              <a:solidFill>
                <a:srgbClr val="FF0000"/>
              </a:solidFill>
            </a:endParaRPr>
          </a:p>
        </p:txBody>
      </p:sp>
      <p:sp>
        <p:nvSpPr>
          <p:cNvPr id="10" name="流程图: 库存数据 9"/>
          <p:cNvSpPr/>
          <p:nvPr/>
        </p:nvSpPr>
        <p:spPr>
          <a:xfrm>
            <a:off x="641350" y="1986915"/>
            <a:ext cx="367601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1" name="流程图: 库存数据 10"/>
          <p:cNvSpPr/>
          <p:nvPr/>
        </p:nvSpPr>
        <p:spPr>
          <a:xfrm>
            <a:off x="4224020" y="1988820"/>
            <a:ext cx="3818255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2" name="流程图: 库存数据 11"/>
          <p:cNvSpPr/>
          <p:nvPr/>
        </p:nvSpPr>
        <p:spPr>
          <a:xfrm>
            <a:off x="7967980" y="1988820"/>
            <a:ext cx="3681730" cy="3310255"/>
          </a:xfrm>
          <a:prstGeom prst="flowChartOnlineStorage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065" y="2277110"/>
            <a:ext cx="2681605" cy="25717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560" y="2286635"/>
            <a:ext cx="2381250" cy="256222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544560" y="2204720"/>
            <a:ext cx="143510" cy="14414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65500" y="4772025"/>
            <a:ext cx="209550" cy="16954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70" y="2465705"/>
            <a:ext cx="2586990" cy="25869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810260" y="332740"/>
            <a:ext cx="6633845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sz="2800" b="1">
                <a:solidFill>
                  <a:schemeClr val="accent5">
                    <a:lumMod val="75000"/>
                  </a:schemeClr>
                </a:solidFill>
                <a:sym typeface="+mn-ea"/>
              </a:rPr>
              <a:t>降本提效</a:t>
            </a:r>
            <a:r>
              <a:rPr lang="en-US" sz="2800" b="1">
                <a:solidFill>
                  <a:schemeClr val="accent5">
                    <a:lumMod val="75000"/>
                  </a:schemeClr>
                </a:solidFill>
                <a:sym typeface="+mn-ea"/>
              </a:rPr>
              <a:t> — Thisshop海外</a:t>
            </a:r>
            <a:r>
              <a:rPr lang="zh-CN" altLang="en-US" sz="2800" b="1">
                <a:solidFill>
                  <a:schemeClr val="accent5">
                    <a:lumMod val="75000"/>
                  </a:schemeClr>
                </a:solidFill>
                <a:sym typeface="+mn-ea"/>
              </a:rPr>
              <a:t>合作</a:t>
            </a:r>
            <a:r>
              <a:rPr lang="en-US" sz="2800" b="1">
                <a:solidFill>
                  <a:schemeClr val="accent5">
                    <a:lumMod val="75000"/>
                  </a:schemeClr>
                </a:solidFill>
                <a:sym typeface="+mn-ea"/>
              </a:rPr>
              <a:t>仓</a:t>
            </a:r>
            <a:endParaRPr lang="en-US" sz="2800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144209" y="332733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83D08"/>
                </a:solidFill>
              </a:rPr>
              <a:t>四</a:t>
            </a:r>
            <a:endParaRPr lang="zh-CN" sz="2800" b="1">
              <a:solidFill>
                <a:srgbClr val="F83D08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015" y="985520"/>
            <a:ext cx="373253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Thisshop海外</a:t>
            </a:r>
            <a:r>
              <a:rPr lang="zh-CN" altLang="en-US" sz="24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合作</a:t>
            </a:r>
            <a:r>
              <a:rPr lang="en-US" sz="24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仓</a:t>
            </a:r>
            <a:endParaRPr lang="en-US" sz="2400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爆炸形 1 8"/>
          <p:cNvSpPr/>
          <p:nvPr/>
        </p:nvSpPr>
        <p:spPr>
          <a:xfrm>
            <a:off x="551180" y="1124585"/>
            <a:ext cx="216535" cy="215900"/>
          </a:xfrm>
          <a:prstGeom prst="irregularSeal1">
            <a:avLst/>
          </a:prstGeom>
          <a:solidFill>
            <a:srgbClr val="FF0000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rgbClr val="FF0000"/>
              </a:solidFill>
            </a:endParaRPr>
          </a:p>
        </p:txBody>
      </p:sp>
      <p:sp>
        <p:nvSpPr>
          <p:cNvPr id="10" name="爆炸形 1 9"/>
          <p:cNvSpPr/>
          <p:nvPr/>
        </p:nvSpPr>
        <p:spPr>
          <a:xfrm>
            <a:off x="4224020" y="1124585"/>
            <a:ext cx="216535" cy="215900"/>
          </a:xfrm>
          <a:prstGeom prst="irregularSeal1">
            <a:avLst/>
          </a:prstGeom>
          <a:solidFill>
            <a:srgbClr val="F83D08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1225" y="1628775"/>
            <a:ext cx="3185795" cy="432435"/>
          </a:xfrm>
          <a:prstGeom prst="rect">
            <a:avLst/>
          </a:prstGeom>
          <a:solidFill>
            <a:srgbClr val="1F4E8D"/>
          </a:solidFill>
          <a:ln w="12700">
            <a:solidFill>
              <a:srgbClr val="1F4E8D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40145" y="1628775"/>
            <a:ext cx="3185795" cy="432435"/>
          </a:xfrm>
          <a:prstGeom prst="rect">
            <a:avLst/>
          </a:prstGeom>
          <a:solidFill>
            <a:srgbClr val="1F4E8D"/>
          </a:solidFill>
          <a:ln w="12700">
            <a:solidFill>
              <a:srgbClr val="1F4E8D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0745" y="1590040"/>
            <a:ext cx="3270885" cy="398780"/>
          </a:xfrm>
          <a:prstGeom prst="rect">
            <a:avLst/>
          </a:prstGeom>
          <a:solidFill>
            <a:srgbClr val="1F4E79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</a:rPr>
              <a:t>海外合作</a:t>
            </a:r>
            <a:r>
              <a:rPr lang="zh-CN" sz="2000" b="1">
                <a:solidFill>
                  <a:srgbClr val="FFFFFF"/>
                </a:solidFill>
              </a:rPr>
              <a:t>仓优势</a:t>
            </a:r>
            <a:endParaRPr lang="zh-CN" sz="2000" b="1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97600" y="1569720"/>
            <a:ext cx="3270885" cy="398780"/>
          </a:xfrm>
          <a:prstGeom prst="rect">
            <a:avLst/>
          </a:prstGeom>
          <a:solidFill>
            <a:srgbClr val="1F4E79"/>
          </a:solidFill>
        </p:spPr>
        <p:txBody>
          <a:bodyPr wrap="square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rgbClr val="FFFFFF"/>
                </a:solidFill>
              </a:rPr>
              <a:t>推荐入仓</a:t>
            </a:r>
            <a:r>
              <a:rPr lang="en-US" sz="2000" b="1">
                <a:solidFill>
                  <a:srgbClr val="FFFFFF"/>
                </a:solidFill>
              </a:rPr>
              <a:t>产品</a:t>
            </a:r>
            <a:endParaRPr lang="en-US" sz="2000" b="1">
              <a:solidFill>
                <a:srgbClr val="FFFFFF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1225" y="2421255"/>
            <a:ext cx="75565" cy="75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11225" y="4012565"/>
            <a:ext cx="75565" cy="75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1225" y="3020060"/>
            <a:ext cx="75565" cy="75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86790" y="2192020"/>
            <a:ext cx="4429760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600" b="1">
                <a:solidFill>
                  <a:srgbClr val="1F4E8D"/>
                </a:solidFill>
              </a:rPr>
              <a:t>费用优惠</a:t>
            </a:r>
            <a:endParaRPr lang="zh-CN" sz="1600" b="1">
              <a:solidFill>
                <a:srgbClr val="1F4E8D"/>
              </a:solidFill>
            </a:endParaRPr>
          </a:p>
          <a:p>
            <a:r>
              <a:rPr lang="zh-CN" sz="1400">
                <a:solidFill>
                  <a:srgbClr val="1F4E8D"/>
                </a:solidFill>
              </a:rPr>
              <a:t>库存管理，订单操作以及增值服务费限时优惠！！</a:t>
            </a:r>
            <a:endParaRPr lang="zh-CN" sz="1400">
              <a:solidFill>
                <a:srgbClr val="1F4E8D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86790" y="2912745"/>
            <a:ext cx="4429760" cy="97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600" b="1">
                <a:solidFill>
                  <a:srgbClr val="1F4E8D"/>
                </a:solidFill>
              </a:rPr>
              <a:t>多平台一件代发</a:t>
            </a:r>
            <a:endParaRPr lang="zh-CN" sz="1600" b="1">
              <a:solidFill>
                <a:srgbClr val="1F4E8D"/>
              </a:solidFill>
            </a:endParaRPr>
          </a:p>
          <a:p>
            <a:r>
              <a:rPr lang="zh-CN" sz="1400">
                <a:solidFill>
                  <a:srgbClr val="1F4E8D"/>
                </a:solidFill>
              </a:rPr>
              <a:t>支持</a:t>
            </a:r>
            <a:r>
              <a:rPr lang="en-US" sz="1400">
                <a:solidFill>
                  <a:srgbClr val="1F4E8D"/>
                </a:solidFill>
              </a:rPr>
              <a:t>Thisshop </a:t>
            </a:r>
            <a:r>
              <a:rPr lang="zh-CN" sz="1400">
                <a:solidFill>
                  <a:srgbClr val="1F4E8D"/>
                </a:solidFill>
              </a:rPr>
              <a:t>、</a:t>
            </a:r>
            <a:r>
              <a:rPr lang="en-US" sz="1400">
                <a:solidFill>
                  <a:srgbClr val="1F4E8D"/>
                </a:solidFill>
              </a:rPr>
              <a:t>Shopee</a:t>
            </a:r>
            <a:r>
              <a:rPr lang="zh-CN" sz="1400">
                <a:solidFill>
                  <a:srgbClr val="1F4E8D"/>
                </a:solidFill>
              </a:rPr>
              <a:t>、</a:t>
            </a:r>
            <a:r>
              <a:rPr lang="en-US" sz="1400">
                <a:solidFill>
                  <a:srgbClr val="1F4E8D"/>
                </a:solidFill>
              </a:rPr>
              <a:t>Lazada</a:t>
            </a:r>
            <a:r>
              <a:rPr lang="zh-CN" sz="1400">
                <a:solidFill>
                  <a:srgbClr val="1F4E8D"/>
                </a:solidFill>
              </a:rPr>
              <a:t>、</a:t>
            </a:r>
            <a:r>
              <a:rPr lang="en-US" sz="1400">
                <a:solidFill>
                  <a:srgbClr val="1F4E8D"/>
                </a:solidFill>
              </a:rPr>
              <a:t>JD</a:t>
            </a:r>
            <a:r>
              <a:rPr lang="zh-CN" sz="1400">
                <a:solidFill>
                  <a:srgbClr val="1F4E8D"/>
                </a:solidFill>
              </a:rPr>
              <a:t>（</a:t>
            </a:r>
            <a:r>
              <a:rPr lang="en-US" sz="1400">
                <a:solidFill>
                  <a:srgbClr val="1F4E8D"/>
                </a:solidFill>
              </a:rPr>
              <a:t>TH</a:t>
            </a:r>
            <a:r>
              <a:rPr lang="zh-CN" sz="1400">
                <a:solidFill>
                  <a:srgbClr val="1F4E8D"/>
                </a:solidFill>
              </a:rPr>
              <a:t>）</a:t>
            </a:r>
            <a:r>
              <a:rPr lang="zh-CN" sz="1400">
                <a:solidFill>
                  <a:srgbClr val="1F4E8D"/>
                </a:solidFill>
              </a:rPr>
              <a:t>本地仓商品的一件代发服务</a:t>
            </a:r>
            <a:endParaRPr lang="zh-CN" sz="1400">
              <a:solidFill>
                <a:srgbClr val="1F4E8D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02665" y="3825240"/>
            <a:ext cx="4429760" cy="690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600" b="1">
                <a:solidFill>
                  <a:srgbClr val="1F4E8D"/>
                </a:solidFill>
              </a:rPr>
              <a:t>平台专属流量扶持</a:t>
            </a:r>
            <a:endParaRPr lang="zh-CN" sz="1600" b="1">
              <a:solidFill>
                <a:srgbClr val="1F4E8D"/>
              </a:solidFill>
            </a:endParaRPr>
          </a:p>
          <a:p>
            <a:r>
              <a:rPr lang="zh-CN" sz="1400">
                <a:solidFill>
                  <a:srgbClr val="1F4E8D"/>
                </a:solidFill>
              </a:rPr>
              <a:t>针对本地仓商家的流量、资源位、补贴优先扶持政策</a:t>
            </a:r>
            <a:endParaRPr lang="zh-CN" sz="1400">
              <a:solidFill>
                <a:srgbClr val="1F4E8D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97600" y="2421255"/>
            <a:ext cx="75565" cy="75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273165" y="2192020"/>
            <a:ext cx="4429760" cy="97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600" b="1">
                <a:solidFill>
                  <a:srgbClr val="1F4E8D"/>
                </a:solidFill>
              </a:rPr>
              <a:t>品牌商品：性价比高、品质好、有保障</a:t>
            </a:r>
            <a:endParaRPr lang="zh-CN" sz="1600" b="1">
              <a:solidFill>
                <a:srgbClr val="1F4E8D"/>
              </a:solidFill>
            </a:endParaRPr>
          </a:p>
          <a:p>
            <a:r>
              <a:rPr lang="zh-CN" sz="1400">
                <a:solidFill>
                  <a:srgbClr val="1F4E8D"/>
                </a:solidFill>
              </a:rPr>
              <a:t>国内中低价品牌商品（如：红河、康佳、东菱、小熊、长虹、荣事达等）</a:t>
            </a:r>
            <a:r>
              <a:rPr lang="en-US" sz="1400">
                <a:solidFill>
                  <a:srgbClr val="1F4E8D"/>
                </a:solidFill>
              </a:rPr>
              <a:t> </a:t>
            </a:r>
            <a:endParaRPr lang="en-US" sz="1400">
              <a:solidFill>
                <a:srgbClr val="1F4E8D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73165" y="3213100"/>
            <a:ext cx="442976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600" b="1">
                <a:solidFill>
                  <a:srgbClr val="1F4E8D"/>
                </a:solidFill>
              </a:rPr>
              <a:t>推荐品类</a:t>
            </a:r>
            <a:endParaRPr lang="zh-CN" sz="1600" b="1">
              <a:solidFill>
                <a:srgbClr val="1F4E8D"/>
              </a:solidFill>
            </a:endParaRPr>
          </a:p>
          <a:p>
            <a:r>
              <a:rPr lang="zh-CN" sz="1400">
                <a:solidFill>
                  <a:srgbClr val="1F4E8D"/>
                </a:solidFill>
              </a:rPr>
              <a:t>小家电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家居家装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电脑配件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耳机音响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美妆用品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altLang="en-US" sz="1400">
                <a:solidFill>
                  <a:srgbClr val="1F4E8D"/>
                </a:solidFill>
              </a:rPr>
              <a:t>时尚饰品</a:t>
            </a:r>
            <a:r>
              <a:rPr lang="en-US" altLang="zh-CN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食品饮料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宠物用品</a:t>
            </a:r>
            <a:endParaRPr lang="en-US" altLang="zh-CN" sz="1400">
              <a:solidFill>
                <a:srgbClr val="1F4E8D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97600" y="4335780"/>
            <a:ext cx="75565" cy="75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97600" y="3391535"/>
            <a:ext cx="75565" cy="7556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273165" y="4149090"/>
            <a:ext cx="4429760" cy="97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600" b="1">
                <a:solidFill>
                  <a:srgbClr val="1F4E8D"/>
                </a:solidFill>
              </a:rPr>
              <a:t>暂时不适合</a:t>
            </a:r>
            <a:endParaRPr lang="zh-CN" sz="1600" b="1">
              <a:solidFill>
                <a:srgbClr val="1F4E8D"/>
              </a:solidFill>
            </a:endParaRPr>
          </a:p>
          <a:p>
            <a:r>
              <a:rPr lang="zh-CN" sz="1400">
                <a:solidFill>
                  <a:srgbClr val="1F4E8D"/>
                </a:solidFill>
              </a:rPr>
              <a:t>整机（手机电脑）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医药用品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成人用品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粉末制品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含酒精产品</a:t>
            </a:r>
            <a:r>
              <a:rPr lang="en-US" sz="1400">
                <a:solidFill>
                  <a:srgbClr val="1F4E8D"/>
                </a:solidFill>
              </a:rPr>
              <a:t>/</a:t>
            </a:r>
            <a:r>
              <a:rPr lang="zh-CN" sz="1400">
                <a:solidFill>
                  <a:srgbClr val="1F4E8D"/>
                </a:solidFill>
              </a:rPr>
              <a:t>易燃易爆危险品</a:t>
            </a:r>
            <a:endParaRPr lang="zh-CN" sz="1400">
              <a:solidFill>
                <a:srgbClr val="1F4E8D"/>
              </a:solidFill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176645" y="5229225"/>
            <a:ext cx="4852035" cy="1348740"/>
          </a:xfrm>
          <a:prstGeom prst="roundRect">
            <a:avLst/>
          </a:prstGeom>
          <a:solidFill>
            <a:schemeClr val="lt1"/>
          </a:solidFill>
          <a:ln w="28575">
            <a:solidFill>
              <a:srgbClr val="F83D08"/>
            </a:solidFill>
            <a:prstDash val="dash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dk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324600" y="5304155"/>
            <a:ext cx="454025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sz="1600" b="1">
                <a:solidFill>
                  <a:schemeClr val="accent3">
                    <a:lumMod val="50000"/>
                  </a:schemeClr>
                </a:solidFill>
              </a:rPr>
              <a:t>如何成为爆单商家，点击</a:t>
            </a:r>
            <a:r>
              <a:rPr lang="en-US" sz="1600" b="1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600" b="1">
                <a:solidFill>
                  <a:srgbClr val="F83D08"/>
                </a:solidFill>
              </a:rPr>
              <a:t>This shop </a:t>
            </a:r>
            <a:r>
              <a:rPr lang="en-US" sz="1600" b="1">
                <a:solidFill>
                  <a:srgbClr val="F83D08"/>
                </a:solidFill>
                <a:latin typeface="Arial" panose="020B0604020202020204"/>
              </a:rPr>
              <a:t>× </a:t>
            </a:r>
            <a:r>
              <a:rPr lang="zh-CN" sz="1600" b="1">
                <a:solidFill>
                  <a:srgbClr val="F83D08"/>
                </a:solidFill>
              </a:rPr>
              <a:t>海外合作仓项目</a:t>
            </a:r>
            <a:r>
              <a:rPr lang="en-US" sz="1600" b="1">
                <a:solidFill>
                  <a:srgbClr val="F83D08"/>
                </a:solidFill>
              </a:rPr>
              <a:t> </a:t>
            </a:r>
            <a:r>
              <a:rPr lang="zh-CN" sz="1600" b="1">
                <a:solidFill>
                  <a:schemeClr val="accent3">
                    <a:lumMod val="50000"/>
                  </a:schemeClr>
                </a:solidFill>
              </a:rPr>
              <a:t>了解</a:t>
            </a:r>
            <a:r>
              <a:rPr lang="zh-CN" sz="1600" b="1">
                <a:solidFill>
                  <a:schemeClr val="accent3">
                    <a:lumMod val="50000"/>
                  </a:schemeClr>
                </a:solidFill>
              </a:rPr>
              <a:t>更多内容</a:t>
            </a:r>
            <a:endParaRPr lang="zh-CN" sz="1600" b="1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ts val="2800"/>
              </a:lnSpc>
            </a:pPr>
            <a:r>
              <a:rPr lang="en-US" sz="1200" u="sng">
                <a:solidFill>
                  <a:srgbClr val="F83D08"/>
                </a:solidFill>
              </a:rPr>
              <a:t>https://help.thisshop.com/article/detail/powuhase</a:t>
            </a:r>
            <a:endParaRPr lang="en-US" sz="1200" u="sng">
              <a:solidFill>
                <a:srgbClr val="F83D08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75030" y="4925695"/>
            <a:ext cx="4268470" cy="1741170"/>
          </a:xfrm>
          <a:prstGeom prst="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50595" y="4959985"/>
            <a:ext cx="2088515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b="1">
                <a:solidFill>
                  <a:schemeClr val="bg1"/>
                </a:solidFill>
              </a:rPr>
              <a:t>入驻绿色通道</a:t>
            </a:r>
            <a:endParaRPr lang="zh-CN" b="1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</a:pPr>
            <a:r>
              <a:rPr lang="zh-CN" b="1">
                <a:solidFill>
                  <a:schemeClr val="bg1"/>
                </a:solidFill>
              </a:rPr>
              <a:t>快速</a:t>
            </a:r>
            <a:r>
              <a:rPr lang="en-US" b="1">
                <a:solidFill>
                  <a:schemeClr val="bg1"/>
                </a:solidFill>
              </a:rPr>
              <a:t>/</a:t>
            </a:r>
            <a:r>
              <a:rPr lang="zh-CN" b="1">
                <a:solidFill>
                  <a:schemeClr val="bg1"/>
                </a:solidFill>
              </a:rPr>
              <a:t>便捷</a:t>
            </a:r>
            <a:r>
              <a:rPr lang="en-US" b="1">
                <a:solidFill>
                  <a:schemeClr val="bg1"/>
                </a:solidFill>
              </a:rPr>
              <a:t>/</a:t>
            </a:r>
            <a:r>
              <a:rPr lang="zh-CN" b="1">
                <a:solidFill>
                  <a:schemeClr val="bg1"/>
                </a:solidFill>
              </a:rPr>
              <a:t>高效</a:t>
            </a:r>
            <a:endParaRPr lang="zh-CN" b="1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</a:pPr>
            <a:r>
              <a:rPr lang="zh-CN" sz="1600">
                <a:solidFill>
                  <a:schemeClr val="bg1"/>
                </a:solidFill>
              </a:rPr>
              <a:t>添加海外合作仓经理获取更多优质服务</a:t>
            </a:r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350" y="6237605"/>
            <a:ext cx="661670" cy="4152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479425" y="404495"/>
            <a:ext cx="3353435" cy="580390"/>
          </a:xfrm>
          <a:prstGeom prst="round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dk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425" y="404495"/>
            <a:ext cx="3241040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平台潜力类目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2" name="同侧圆角矩形 1"/>
          <p:cNvSpPr/>
          <p:nvPr/>
        </p:nvSpPr>
        <p:spPr>
          <a:xfrm>
            <a:off x="997585" y="1340485"/>
            <a:ext cx="3876040" cy="4968875"/>
          </a:xfrm>
          <a:prstGeom prst="round2Same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5725" y="1701800"/>
            <a:ext cx="132080" cy="12954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9560" y="1446530"/>
            <a:ext cx="287909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400" b="1">
                <a:solidFill>
                  <a:schemeClr val="accent5">
                    <a:lumMod val="75000"/>
                  </a:schemeClr>
                </a:solidFill>
              </a:rPr>
              <a:t>母婴用品</a:t>
            </a:r>
            <a:endParaRPr lang="zh-CN" sz="2400" b="1">
              <a:solidFill>
                <a:schemeClr val="accent5">
                  <a:lumMod val="75000"/>
                </a:schemeClr>
              </a:solidFill>
            </a:endParaRPr>
          </a:p>
          <a:p>
            <a:endParaRPr lang="zh-CN" sz="2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60515" y="2996565"/>
            <a:ext cx="1324610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rgbClr val="2E75B6"/>
                </a:solidFill>
              </a:rPr>
              <a:t>奶粉</a:t>
            </a:r>
            <a:endParaRPr lang="zh-CN" b="1">
              <a:solidFill>
                <a:srgbClr val="2E75B6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84740" y="2992755"/>
            <a:ext cx="1324610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rgbClr val="2E75B6"/>
                </a:solidFill>
              </a:rPr>
              <a:t>纸尿裤</a:t>
            </a:r>
            <a:endParaRPr lang="zh-CN" b="1">
              <a:solidFill>
                <a:srgbClr val="2E75B6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43675" y="6036945"/>
            <a:ext cx="1558925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rgbClr val="2E75B6"/>
                </a:solidFill>
              </a:rPr>
              <a:t>婴儿沐浴露</a:t>
            </a:r>
            <a:endParaRPr lang="zh-CN" b="1">
              <a:solidFill>
                <a:srgbClr val="2E75B6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827895" y="6020435"/>
            <a:ext cx="1429385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rgbClr val="2E75B6"/>
                </a:solidFill>
              </a:rPr>
              <a:t>奶瓶消毒器</a:t>
            </a:r>
            <a:endParaRPr lang="zh-CN" b="1">
              <a:solidFill>
                <a:srgbClr val="2E75B6"/>
              </a:solidFill>
            </a:endParaRPr>
          </a:p>
        </p:txBody>
      </p:sp>
      <p:pic>
        <p:nvPicPr>
          <p:cNvPr id="31" name="图片 7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9321888" y="845624"/>
            <a:ext cx="2284412" cy="2122764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32" name="图片 8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057958" y="861095"/>
            <a:ext cx="2242094" cy="210805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1033318" y="3883446"/>
            <a:ext cx="3797300" cy="2386313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325841" y="3823930"/>
            <a:ext cx="2331027" cy="218317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055014" y="3806411"/>
            <a:ext cx="2264064" cy="221743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11" name="文本框 10"/>
          <p:cNvSpPr txBox="1"/>
          <p:nvPr/>
        </p:nvSpPr>
        <p:spPr>
          <a:xfrm>
            <a:off x="1572260" y="2013585"/>
            <a:ext cx="3011805" cy="24104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sz="1600" b="1" i="0" strike="noStrike" spc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推荐商品：婴幼儿食品、婴儿麦片、葡萄糖、奶粉、纸尿裤、湿巾、奶瓶、奶嘴、支架、婴儿面霜、设备凝胶清洁剂、大脑训练游戏</a:t>
            </a:r>
            <a:endParaRPr lang="zh-CN" sz="1600" b="1" i="0" strike="noStrike" spc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b="1">
              <a:solidFill>
                <a:schemeClr val="accent5">
                  <a:lumMod val="75000"/>
                </a:schemeClr>
              </a:solidFill>
            </a:endParaRPr>
          </a:p>
          <a:p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60515" y="2987040"/>
            <a:ext cx="1324610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奶粉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84740" y="2983230"/>
            <a:ext cx="1324610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纸尿裤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43675" y="6027420"/>
            <a:ext cx="1558925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婴儿沐浴露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27895" y="6010910"/>
            <a:ext cx="1429385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奶瓶消毒器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479425" y="404495"/>
            <a:ext cx="3353435" cy="580390"/>
          </a:xfrm>
          <a:prstGeom prst="round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dk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425" y="404495"/>
            <a:ext cx="3241040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平台潜力类目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2" name="同侧圆角矩形 1"/>
          <p:cNvSpPr/>
          <p:nvPr/>
        </p:nvSpPr>
        <p:spPr>
          <a:xfrm>
            <a:off x="997585" y="1340485"/>
            <a:ext cx="3876040" cy="4968875"/>
          </a:xfrm>
          <a:prstGeom prst="round2Same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5725" y="1616075"/>
            <a:ext cx="132080" cy="12954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9643" y="1446530"/>
            <a:ext cx="2596696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accent5">
                    <a:lumMod val="75000"/>
                  </a:schemeClr>
                </a:solidFill>
              </a:rPr>
              <a:t>Home Life</a:t>
            </a:r>
            <a:endParaRPr lang="en-US" sz="2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51915" y="2017395"/>
            <a:ext cx="3166745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推荐商品：冰箱、风扇、移动空调、空气炸锅、电饭锅、空气净化器、榨汁机、电热水壶、照相机（配件）、扫地机器人、家用净水器、吸尘器</a:t>
            </a:r>
            <a:endParaRPr lang="en-US">
              <a:solidFill>
                <a:schemeClr val="accent5">
                  <a:lumMod val="75000"/>
                </a:schemeClr>
              </a:solidFill>
            </a:endParaRPr>
          </a:p>
          <a:p>
            <a:endParaRPr lang="zh-CN">
              <a:solidFill>
                <a:srgbClr val="2E75B6"/>
              </a:solidFill>
            </a:endParaRPr>
          </a:p>
          <a:p>
            <a:endParaRPr lang="zh-CN" b="1">
              <a:solidFill>
                <a:srgbClr val="2E75B6"/>
              </a:solidFill>
            </a:endParaRPr>
          </a:p>
          <a:p>
            <a:endParaRPr lang="zh-CN" b="1">
              <a:solidFill>
                <a:srgbClr val="2E75B6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37985" y="3107690"/>
            <a:ext cx="10071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风扇</a:t>
            </a:r>
            <a:endParaRPr lang="zh-CN" alt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74225" y="3107690"/>
            <a:ext cx="1642745" cy="450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榨汁机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63030" y="6161405"/>
            <a:ext cx="1558925" cy="450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电热水壶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780905" y="6161405"/>
            <a:ext cx="14293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移动空调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7655" y="659130"/>
            <a:ext cx="2422525" cy="223266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70" y="3739515"/>
            <a:ext cx="3762375" cy="2488565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305" y="3691890"/>
            <a:ext cx="2238375" cy="2195195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670" y="659130"/>
            <a:ext cx="2238375" cy="2232660"/>
          </a:xfrm>
          <a:prstGeom prst="rect">
            <a:avLst/>
          </a:prstGeom>
          <a:ln w="38100" cmpd="sng">
            <a:solidFill>
              <a:schemeClr val="accent5">
                <a:lumMod val="75000"/>
              </a:schemeClr>
            </a:solidFill>
            <a:prstDash val="solid"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7195" y="3688080"/>
            <a:ext cx="2180426" cy="219600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479425" y="404495"/>
            <a:ext cx="3353435" cy="580390"/>
          </a:xfrm>
          <a:prstGeom prst="round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dk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425" y="404495"/>
            <a:ext cx="3241040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平台潜力类目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2" name="同侧圆角矩形 1"/>
          <p:cNvSpPr/>
          <p:nvPr/>
        </p:nvSpPr>
        <p:spPr>
          <a:xfrm>
            <a:off x="997585" y="1340485"/>
            <a:ext cx="3876040" cy="4968875"/>
          </a:xfrm>
          <a:prstGeom prst="round2Same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5725" y="1701800"/>
            <a:ext cx="132080" cy="12954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9560" y="1446530"/>
            <a:ext cx="287909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sz="24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Health | Be</a:t>
            </a:r>
            <a:r>
              <a:rPr lang="en-US" altLang="zh-CN" sz="2400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auty</a:t>
            </a:r>
            <a:endParaRPr lang="zh-CN" sz="2400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59243" y="1988820"/>
            <a:ext cx="301180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美妆：卷发器、女士香水、粉底液、面霜、唇部产品、防晒霜、彩妆等等</a:t>
            </a:r>
            <a:endParaRPr lang="zh-CN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61150" y="3140075"/>
            <a:ext cx="13246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卷发器</a:t>
            </a:r>
            <a:endParaRPr lang="zh-CN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79660" y="3142615"/>
            <a:ext cx="13246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香水</a:t>
            </a:r>
            <a:endParaRPr lang="zh-CN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97650" y="6031865"/>
            <a:ext cx="155892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防晒霜</a:t>
            </a:r>
            <a:endParaRPr lang="zh-CN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927590" y="6031865"/>
            <a:ext cx="14293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b="1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彩妆产品</a:t>
            </a:r>
            <a:endParaRPr lang="zh-CN" b="1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rcRect t="5050"/>
          <a:stretch>
            <a:fillRect/>
          </a:stretch>
        </p:blipFill>
        <p:spPr>
          <a:xfrm>
            <a:off x="6200775" y="741680"/>
            <a:ext cx="2244090" cy="229997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140" y="3606800"/>
            <a:ext cx="2244725" cy="2240280"/>
          </a:xfrm>
          <a:prstGeom prst="rect">
            <a:avLst/>
          </a:prstGeom>
          <a:ln w="38100" cmpd="sng">
            <a:solidFill>
              <a:schemeClr val="accent5">
                <a:lumMod val="75000"/>
              </a:schemeClr>
            </a:solidFill>
            <a:prstDash val="solid"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8645" y="3606800"/>
            <a:ext cx="2232811" cy="2239200"/>
          </a:xfrm>
          <a:prstGeom prst="rect">
            <a:avLst/>
          </a:prstGeom>
          <a:ln w="38100" cmpd="sng">
            <a:solidFill>
              <a:schemeClr val="accent5">
                <a:lumMod val="75000"/>
              </a:schemeClr>
            </a:solidFill>
            <a:prstDash val="solid"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7530" y="745490"/>
            <a:ext cx="2294430" cy="2300400"/>
          </a:xfrm>
          <a:prstGeom prst="rect">
            <a:avLst/>
          </a:prstGeom>
          <a:ln w="38100" cmpd="sng">
            <a:solidFill>
              <a:schemeClr val="accent5">
                <a:lumMod val="75000"/>
              </a:schemeClr>
            </a:solidFill>
            <a:prstDash val="solid"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rcRect t="756" b="756"/>
          <a:stretch>
            <a:fillRect/>
          </a:stretch>
        </p:blipFill>
        <p:spPr>
          <a:xfrm>
            <a:off x="1018540" y="3810000"/>
            <a:ext cx="3836035" cy="248031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479425" y="404495"/>
            <a:ext cx="3353435" cy="580390"/>
          </a:xfrm>
          <a:prstGeom prst="roundRect">
            <a:avLst/>
          </a:prstGeom>
          <a:solidFill>
            <a:srgbClr val="F83D08"/>
          </a:solidFill>
          <a:ln w="12700">
            <a:solidFill>
              <a:srgbClr val="F83D08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dk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9425" y="404495"/>
            <a:ext cx="3241040" cy="508635"/>
          </a:xfrm>
          <a:prstGeom prst="rect">
            <a:avLst/>
          </a:prstGeom>
          <a:noFill/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平台潜力类目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175"/>
            <a:ext cx="666115" cy="694055"/>
          </a:xfrm>
          <a:prstGeom prst="rect">
            <a:avLst/>
          </a:prstGeom>
          <a:noFill/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2" name="同侧圆角矩形 1"/>
          <p:cNvSpPr/>
          <p:nvPr/>
        </p:nvSpPr>
        <p:spPr>
          <a:xfrm>
            <a:off x="997585" y="1340485"/>
            <a:ext cx="3876040" cy="4968875"/>
          </a:xfrm>
          <a:prstGeom prst="round2Same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5725" y="1701800"/>
            <a:ext cx="132080" cy="12954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9643" y="1446530"/>
            <a:ext cx="2596696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chemeClr val="accent5">
                    <a:lumMod val="75000"/>
                  </a:schemeClr>
                </a:solidFill>
              </a:rPr>
              <a:t>宠物用品</a:t>
            </a:r>
            <a:endParaRPr lang="zh-CN" sz="2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59243" y="1988820"/>
            <a:ext cx="301180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推荐商品：猫粮、狗粮、宠物喂养碗、宠物除虫喷剂、宠物洗发水和沐浴露、宠物玩具等</a:t>
            </a:r>
            <a:endParaRPr lang="zh-CN" b="1" i="0" strike="noStrike" spc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b="1">
              <a:solidFill>
                <a:schemeClr val="accent5">
                  <a:lumMod val="75000"/>
                </a:schemeClr>
              </a:solidFill>
            </a:endParaRPr>
          </a:p>
          <a:p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7040" y="881380"/>
            <a:ext cx="2188210" cy="2111375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285" y="3788410"/>
            <a:ext cx="2230120" cy="2248535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465" y="3680460"/>
            <a:ext cx="3764915" cy="2579370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6405" y="3823970"/>
            <a:ext cx="2272030" cy="219583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27" name="文本框 26"/>
          <p:cNvSpPr txBox="1"/>
          <p:nvPr/>
        </p:nvSpPr>
        <p:spPr>
          <a:xfrm>
            <a:off x="6865793" y="2974340"/>
            <a:ext cx="1324610" cy="44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猫粮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84740" y="2992755"/>
            <a:ext cx="1324610" cy="450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逗猫棒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984365" y="6102985"/>
            <a:ext cx="67754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猫包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827895" y="6020435"/>
            <a:ext cx="1429385" cy="450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b="1">
                <a:solidFill>
                  <a:schemeClr val="accent5">
                    <a:lumMod val="75000"/>
                  </a:schemeClr>
                </a:solidFill>
              </a:rPr>
              <a:t>宠物喂养碗</a:t>
            </a:r>
            <a:endParaRPr lang="zh-CN" b="1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075796" y="884618"/>
            <a:ext cx="2243282" cy="2102769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0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33433" y="3395"/>
            <a:ext cx="11458630" cy="693728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5" name="矩形 4"/>
          <p:cNvSpPr/>
          <p:nvPr/>
        </p:nvSpPr>
        <p:spPr>
          <a:xfrm>
            <a:off x="3444625" y="95878"/>
            <a:ext cx="5302728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FFFF"/>
                </a:solidFill>
              </a:rPr>
              <a:t>7</a:t>
            </a:r>
            <a:r>
              <a:rPr lang="zh-CN" sz="2800" b="1">
                <a:solidFill>
                  <a:srgbClr val="FFFFFF"/>
                </a:solidFill>
              </a:rPr>
              <a:t>月活动日历</a:t>
            </a:r>
            <a:endParaRPr lang="zh-CN" sz="2800" b="1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" y="3395"/>
            <a:ext cx="666199" cy="693728"/>
          </a:xfrm>
          <a:prstGeom prst="rect">
            <a:avLst/>
          </a:prstGeom>
          <a:solidFill>
            <a:srgbClr val="F83D08"/>
          </a:solidFill>
          <a:ln w="0"/>
        </p:spPr>
        <p:txBody>
          <a:bodyPr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/>
        </p:txBody>
      </p:sp>
      <p:sp>
        <p:nvSpPr>
          <p:cNvPr id="7" name="矩形 6"/>
          <p:cNvSpPr/>
          <p:nvPr/>
        </p:nvSpPr>
        <p:spPr>
          <a:xfrm>
            <a:off x="64" y="95878"/>
            <a:ext cx="666199" cy="5087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zh-CN" sz="2800" b="1">
                <a:solidFill>
                  <a:srgbClr val="FFFFFF"/>
                </a:solidFill>
              </a:rPr>
              <a:t>六</a:t>
            </a:r>
            <a:endParaRPr lang="zh-CN" sz="2800" b="1">
              <a:solidFill>
                <a:srgbClr val="FFFFFF"/>
              </a:solidFill>
            </a:endParaRPr>
          </a:p>
        </p:txBody>
      </p:sp>
      <p:graphicFrame>
        <p:nvGraphicFramePr>
          <p:cNvPr id="32" name="表格 31"/>
          <p:cNvGraphicFramePr/>
          <p:nvPr>
            <p:custDataLst>
              <p:tags r:id="rId1"/>
            </p:custDataLst>
          </p:nvPr>
        </p:nvGraphicFramePr>
        <p:xfrm>
          <a:off x="1381125" y="1596390"/>
          <a:ext cx="942975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975"/>
                <a:gridCol w="942975"/>
                <a:gridCol w="942975"/>
                <a:gridCol w="942975"/>
                <a:gridCol w="942975"/>
                <a:gridCol w="942975"/>
                <a:gridCol w="942975"/>
                <a:gridCol w="942975"/>
                <a:gridCol w="942975"/>
                <a:gridCol w="942975"/>
              </a:tblGrid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27-Jun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28-Jun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29-Jun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30-Jun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Tue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Thu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C6E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Fri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Sat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Tue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</a:tr>
              <a:tr h="444500">
                <a:tc gridSpan="10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7.7 Mid Year Sale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5208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7-Jul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8-Jul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10-Jul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11-Jul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12-Jul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13-Jul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14-Jul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15-Jul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16-Jul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Thu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Fri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Sat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Tue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Thu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Fri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Sat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4EA"/>
                    </a:solidFill>
                  </a:tcPr>
                </a:tc>
              </a:tr>
              <a:tr h="44450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7.7 Mid Year Sale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5208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Mobile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Fashion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ThisGlobal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FMCG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Mid Month Sale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Beauty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75FC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17-Jul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18-Jul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19-Jul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20-Jul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21-Jul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22-Jul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23-Jul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24-Jul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25-Jul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26-Jul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Tue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Thu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Fri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Sat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Tue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</a:tr>
              <a:tr h="444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Student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ThisMall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713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TPlus Day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520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Home Elec.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549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Fashion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4823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Mobile day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A9DB"/>
                    </a:solidFill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Mobile</a:t>
                      </a:r>
                      <a:endParaRPr lang="en-US" altLang="en-US" sz="11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5911"/>
                    </a:solidFill>
                  </a:tcPr>
                </a:tc>
                <a:tc hMerge="1">
                  <a:tcPr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8.8 Big Brand Sale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5208"/>
                    </a:solidFill>
                  </a:tcPr>
                </a:tc>
                <a:tc hMerge="1">
                  <a:tcPr>
                    <a:lnR cap="flat">
                      <a:noFill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27-Jul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28-Jul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29-Jul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30-Jul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31-Jul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1-Aug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2-Aug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3-Aug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4-Aug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5-Aug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Thu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Fri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Sat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Sun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Mon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Tue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Wed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Thu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Fri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2CC"/>
                    </a:solidFill>
                  </a:tcPr>
                </a:tc>
              </a:tr>
              <a:tr h="444500">
                <a:tc gridSpan="10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8.8 Big Brand Sale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5208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3" name="图片 3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870" y="52705"/>
            <a:ext cx="1689100" cy="5778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445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334963" y="89088"/>
            <a:ext cx="2330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lt1"/>
                </a:solidFill>
                <a:latin typeface="方正姚体" panose="02010601030101010101" charset="-122"/>
                <a:ea typeface="方正姚体" panose="02010601030101010101" charset="-122"/>
              </a:rPr>
              <a:t> </a:t>
            </a:r>
            <a:endParaRPr lang="en-US" altLang="zh-CN" sz="2400" b="1">
              <a:solidFill>
                <a:schemeClr val="lt1"/>
              </a:solidFill>
              <a:latin typeface="方正姚体" panose="02010601030101010101" charset="-122"/>
              <a:ea typeface="方正姚体" panose="02010601030101010101" charset="-122"/>
            </a:endParaRPr>
          </a:p>
        </p:txBody>
      </p:sp>
      <p:pic>
        <p:nvPicPr>
          <p:cNvPr id="29" name="图片 28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870" y="33655"/>
            <a:ext cx="1689100" cy="577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5280" y="837565"/>
            <a:ext cx="5318760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Thisshop商家成长激励制度-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返佣计划</a:t>
            </a:r>
            <a:endParaRPr lang="zh-CN" altLang="en-US" sz="2000" b="1" dirty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1775" y="60960"/>
            <a:ext cx="10158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七</a:t>
            </a:r>
            <a:r>
              <a:rPr lang="en-US" sz="28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、Thisshop订单交易服务费收取标准&amp;商家成长激励制度</a:t>
            </a:r>
            <a:endParaRPr lang="en-US" sz="2400" b="1" dirty="0">
              <a:solidFill>
                <a:schemeClr val="lt1"/>
              </a:solidFill>
              <a:latin typeface="方正姚体" panose="02010601030101010101" charset="-122"/>
              <a:ea typeface="方正姚体" panose="02010601030101010101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416560" y="1299210"/>
            <a:ext cx="6733540" cy="3093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16560" y="4417060"/>
            <a:ext cx="79248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计算示例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5"/>
            </p:custDataLst>
          </p:nvPr>
        </p:nvGraphicFramePr>
        <p:xfrm>
          <a:off x="416560" y="4777105"/>
          <a:ext cx="7676515" cy="159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515"/>
                <a:gridCol w="690880"/>
                <a:gridCol w="1148080"/>
                <a:gridCol w="1715135"/>
                <a:gridCol w="1715770"/>
                <a:gridCol w="1715135"/>
              </a:tblGrid>
              <a:tr h="3187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1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商家</a:t>
                      </a:r>
                      <a:endParaRPr lang="zh-CN" altLang="en-US" sz="111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1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类型</a:t>
                      </a:r>
                      <a:endParaRPr lang="zh-CN" altLang="en-US" sz="111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1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当月订单量</a:t>
                      </a:r>
                      <a:endParaRPr lang="zh-CN" altLang="en-US" sz="111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1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当月销售额(THB)</a:t>
                      </a:r>
                      <a:endParaRPr lang="zh-CN" altLang="en-US" sz="111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1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订单交易服务费返还费率</a:t>
                      </a:r>
                      <a:endParaRPr lang="zh-CN" altLang="en-US" sz="111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10" b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返订单交易服务(THB)</a:t>
                      </a:r>
                      <a:endParaRPr lang="zh-CN" altLang="en-US" sz="1110" b="1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7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A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本土</a:t>
                      </a:r>
                      <a:endParaRPr lang="zh-CN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90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97,747.11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3.00%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2,932.41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7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B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本土</a:t>
                      </a:r>
                      <a:endParaRPr lang="zh-CN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120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132,685.83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4.00%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5,307.43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7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C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跨境</a:t>
                      </a:r>
                      <a:endParaRPr lang="zh-CN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130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138,887.33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3.00%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4,166.62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7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D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跨境</a:t>
                      </a:r>
                      <a:endParaRPr lang="zh-CN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350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309,890.67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4.00%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9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12,395.63</a:t>
                      </a:r>
                      <a:endParaRPr lang="en-US" altLang="en-US" sz="99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12700" marR="12700" marT="1270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>
                      <a:solidFill>
                        <a:schemeClr val="tx1"/>
                      </a:solidFill>
                      <a:prstDash val="solid"/>
                    </a:lnR>
                    <a:lnT w="12700" cap="flat">
                      <a:solidFill>
                        <a:schemeClr val="tx1"/>
                      </a:solidFill>
                      <a:prstDash val="soli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6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445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334963" y="89088"/>
            <a:ext cx="2330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lt1"/>
                </a:solidFill>
                <a:latin typeface="方正姚体" panose="02010601030101010101" charset="-122"/>
                <a:ea typeface="方正姚体" panose="02010601030101010101" charset="-122"/>
              </a:rPr>
              <a:t> </a:t>
            </a:r>
            <a:endParaRPr lang="en-US" altLang="zh-CN" sz="2400" b="1">
              <a:solidFill>
                <a:schemeClr val="lt1"/>
              </a:solidFill>
              <a:latin typeface="方正姚体" panose="02010601030101010101" charset="-122"/>
              <a:ea typeface="方正姚体" panose="02010601030101010101" charset="-122"/>
            </a:endParaRPr>
          </a:p>
        </p:txBody>
      </p:sp>
      <p:pic>
        <p:nvPicPr>
          <p:cNvPr id="29" name="图片 28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870" y="33655"/>
            <a:ext cx="1689100" cy="577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5280" y="79375"/>
            <a:ext cx="10158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八</a:t>
            </a:r>
            <a:r>
              <a:rPr lang="en-US" sz="28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禁售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品</a:t>
            </a:r>
            <a:endParaRPr lang="zh-CN" altLang="en-US" sz="2800" b="1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3840" y="940435"/>
            <a:ext cx="904430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以下商品为禁售品，包括不仅限于以下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产品：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35" y="1666875"/>
            <a:ext cx="2987675" cy="2966720"/>
          </a:xfrm>
          <a:prstGeom prst="rect">
            <a:avLst/>
          </a:prstGeom>
        </p:spPr>
      </p:pic>
      <p:sp>
        <p:nvSpPr>
          <p:cNvPr id="6" name="流程图: 汇总连接 5"/>
          <p:cNvSpPr/>
          <p:nvPr/>
        </p:nvSpPr>
        <p:spPr>
          <a:xfrm>
            <a:off x="848360" y="1878965"/>
            <a:ext cx="2520000" cy="2520000"/>
          </a:xfrm>
          <a:prstGeom prst="flowChartSummingJunction">
            <a:avLst/>
          </a:prstGeom>
          <a:solidFill>
            <a:schemeClr val="bg1">
              <a:alpha val="0"/>
            </a:schemeClr>
          </a:solidFill>
          <a:ln w="66675" cmpd="sng">
            <a:solidFill>
              <a:srgbClr val="FF0000">
                <a:alpha val="94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510665" y="4646295"/>
            <a:ext cx="1136015" cy="3683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品牌手机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3065" y="4694555"/>
            <a:ext cx="1097280" cy="3683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黄金饰品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700" y="2006600"/>
            <a:ext cx="2514031" cy="2520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396730" y="4694555"/>
            <a:ext cx="1097280" cy="3683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成人用品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4835" y="5230495"/>
            <a:ext cx="772350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具体信息请参考：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《商品管理规范》：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6" action="ppaction://hlinkfile"/>
              </a:rPr>
              <a:t>https://help.thisshop.com/article/detail/qxfqlwyn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Thisshop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平台违禁品标准》：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7" action="ppaction://hlinkfile"/>
              </a:rPr>
              <a:t>https://help.thisshop.com/article/detail/ltadppfl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《店铺扣分标准》：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8" action="ppaction://hlinkfile"/>
              </a:rPr>
              <a:t>https://help.thisshop.com/article/detail/jroxflag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流程图: 汇总连接 3"/>
          <p:cNvSpPr/>
          <p:nvPr/>
        </p:nvSpPr>
        <p:spPr>
          <a:xfrm>
            <a:off x="4835525" y="1927860"/>
            <a:ext cx="2520000" cy="2520000"/>
          </a:xfrm>
          <a:prstGeom prst="flowChartSummingJunction">
            <a:avLst/>
          </a:prstGeom>
          <a:solidFill>
            <a:schemeClr val="bg1">
              <a:alpha val="0"/>
            </a:schemeClr>
          </a:solidFill>
          <a:ln w="66675" cmpd="sng">
            <a:solidFill>
              <a:srgbClr val="FF0000">
                <a:alpha val="94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2690" y="1927860"/>
            <a:ext cx="2467772" cy="2520000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7" name="流程图: 汇总连接 6"/>
          <p:cNvSpPr/>
          <p:nvPr/>
        </p:nvSpPr>
        <p:spPr>
          <a:xfrm>
            <a:off x="8700135" y="1927860"/>
            <a:ext cx="2520000" cy="2520000"/>
          </a:xfrm>
          <a:prstGeom prst="flowChartSummingJunction">
            <a:avLst/>
          </a:prstGeom>
          <a:solidFill>
            <a:schemeClr val="bg1">
              <a:alpha val="0"/>
            </a:schemeClr>
          </a:solidFill>
          <a:ln w="66675" cmpd="sng">
            <a:solidFill>
              <a:srgbClr val="FF0000">
                <a:alpha val="94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ctrTitle"/>
          </p:nvPr>
        </p:nvSpPr>
        <p:spPr>
          <a:xfrm>
            <a:off x="1524000" y="1470233"/>
            <a:ext cx="9144000" cy="2387600"/>
          </a:xfrm>
        </p:spPr>
        <p:txBody>
          <a:bodyPr anchor="b"/>
          <a:lstStyle>
            <a:lvl1pPr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/>
          </a:p>
        </p:txBody>
      </p:sp>
      <p:sp>
        <p:nvSpPr>
          <p:cNvPr id="3" name="副标题 2"/>
          <p:cNvSpPr/>
          <p:nvPr>
            <p:ph type="subTitle" idx="1"/>
          </p:nvPr>
        </p:nvSpPr>
        <p:spPr>
          <a:xfrm>
            <a:off x="1524000" y="3949908"/>
            <a:ext cx="9144000" cy="1655762"/>
          </a:xfrm>
        </p:spPr>
        <p:txBody>
          <a:bodyPr/>
          <a:lstStyle>
            <a:lvl1pPr marL="0" lvl="0" indent="0" algn="ctr" defTabSz="914400">
              <a:lnSpc>
                <a:spcPct val="130000"/>
              </a:lnSpc>
              <a:spcBef>
                <a:spcPts val="1000"/>
              </a:spcBef>
              <a:buFont typeface="微软雅黑" panose="020B0503020204020204" charset="-122"/>
              <a:buNone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indent="0" algn="ctr" defTabSz="914400">
              <a:lnSpc>
                <a:spcPct val="130000"/>
              </a:lnSpc>
              <a:spcBef>
                <a:spcPts val="500"/>
              </a:spcBef>
              <a:buFont typeface="微软雅黑" panose="020B0503020204020204" charset="-122"/>
              <a:buNone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endParaRPr 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4765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71285" y="2564455"/>
            <a:ext cx="9144000" cy="1882169"/>
          </a:xfrm>
        </p:spPr>
        <p:txBody>
          <a:bodyPr anchor="ctr"/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sz="4000" b="1">
                <a:solidFill>
                  <a:srgbClr val="FFFFFF"/>
                </a:solidFill>
              </a:rPr>
              <a:t>感谢观看</a:t>
            </a:r>
            <a:endParaRPr lang="en-US"/>
          </a:p>
          <a:p>
            <a:r>
              <a:rPr lang="zh-CN" sz="5400" b="1">
                <a:solidFill>
                  <a:srgbClr val="FFFFFF"/>
                </a:solidFill>
              </a:rPr>
              <a:t>This</a:t>
            </a:r>
            <a:r>
              <a:rPr lang="zh-CN" sz="5400" b="1">
                <a:solidFill>
                  <a:srgbClr val="FFFFFF"/>
                </a:solidFill>
              </a:rPr>
              <a:t>shop </a:t>
            </a:r>
            <a:endParaRPr lang="zh-CN" sz="5400" b="1">
              <a:solidFill>
                <a:srgbClr val="FFFFFF"/>
              </a:solidFill>
            </a:endParaRPr>
          </a:p>
          <a:p>
            <a:endParaRPr lang="zh-CN" sz="5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TABLE_BEAUTIFY" val="smartTable{b8f7b472-4e70-4c90-84bb-a93b70443224}"/>
</p:tagLst>
</file>

<file path=ppt/tags/tag67.xml><?xml version="1.0" encoding="utf-8"?>
<p:tagLst xmlns:p="http://schemas.openxmlformats.org/presentationml/2006/main">
  <p:tag name="KSO_WM_UNIT_TABLE_BEAUTIFY" val="smartTable{8d7119ed-541e-41df-b08b-d683ccdc7bfc}"/>
  <p:tag name="TABLE_ENDDRAG_ORIGIN_RECT" val="388*427"/>
  <p:tag name="TABLE_ENDDRAG_RECT" val="548*66*388*427"/>
</p:tagLst>
</file>

<file path=ppt/tags/tag68.xml><?xml version="1.0" encoding="utf-8"?>
<p:tagLst xmlns:p="http://schemas.openxmlformats.org/presentationml/2006/main">
  <p:tag name="KSO_WM_UNIT_TABLE_BEAUTIFY" val="smartTable{93de46da-d2c5-48b6-a107-96c0e013aaf2}"/>
</p:tagLst>
</file>

<file path=ppt/tags/tag69.xml><?xml version="1.0" encoding="utf-8"?>
<p:tagLst xmlns:p="http://schemas.openxmlformats.org/presentationml/2006/main">
  <p:tag name="KSO_WM_UNIT_TABLE_BEAUTIFY" val="smartTable{73b98545-8e3c-4e40-b678-47e2437bca45}"/>
</p:tagLst>
</file>

<file path=ppt/tags/tag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72.xml><?xml version="1.0" encoding="utf-8"?>
<p:tagLst xmlns:p="http://schemas.openxmlformats.org/presentationml/2006/main">
  <p:tag name="KSO_WM_UNIT_TABLE_BEAUTIFY" val="smartTable{b8c1390e-84a3-438f-90d3-e8ea99512cd3}"/>
  <p:tag name="TABLE_ENDDRAG_ORIGIN_RECT" val="592*113"/>
  <p:tag name="TABLE_ENDDRAG_RECT" val="32*376*592*113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5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COMMONDATA" val="eyJoZGlkIjoiNmQwYWM1NGNjOGQyNmRjOTBkYzc3YzhjODFiYzk0YzAifQ=="/>
  <p:tag name="KSO_WPP_MARK_KEY" val="b20dade0-0fce-49a1-a9c1-688cba31bd9a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E94520"/>
      </a:hlink>
      <a:folHlink>
        <a:srgbClr val="FFF1DD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4003</Words>
  <Application>WPS 演示</Application>
  <PresentationFormat>宽屏</PresentationFormat>
  <Paragraphs>879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微软雅黑</vt:lpstr>
      <vt:lpstr>Tahoma</vt:lpstr>
      <vt:lpstr>Arial</vt:lpstr>
      <vt:lpstr>Arial Unicode MS</vt:lpstr>
      <vt:lpstr>Calibri</vt:lpstr>
      <vt:lpstr>方正姚体</vt:lpstr>
      <vt:lpstr>仿宋</vt:lpstr>
      <vt:lpstr>Office 主题​​</vt:lpstr>
      <vt:lpstr>空白演示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⛄丑八怪</cp:lastModifiedBy>
  <cp:revision>187</cp:revision>
  <dcterms:created xsi:type="dcterms:W3CDTF">2019-06-19T02:08:00Z</dcterms:created>
  <dcterms:modified xsi:type="dcterms:W3CDTF">2022-08-05T10:36:09Z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F71DB5AA4BC54C12A75534EE91719E81</vt:lpwstr>
  </property>
</Properties>
</file>